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62" r:id="rId3"/>
    <p:sldId id="258" r:id="rId4"/>
    <p:sldId id="288" r:id="rId5"/>
    <p:sldId id="265" r:id="rId6"/>
    <p:sldId id="266" r:id="rId7"/>
    <p:sldId id="273" r:id="rId8"/>
    <p:sldId id="290" r:id="rId9"/>
    <p:sldId id="263" r:id="rId10"/>
    <p:sldId id="277" r:id="rId11"/>
    <p:sldId id="287" r:id="rId12"/>
    <p:sldId id="270" r:id="rId13"/>
    <p:sldId id="276" r:id="rId14"/>
    <p:sldId id="268" r:id="rId15"/>
    <p:sldId id="294" r:id="rId16"/>
    <p:sldId id="272" r:id="rId17"/>
    <p:sldId id="274" r:id="rId18"/>
    <p:sldId id="271" r:id="rId19"/>
    <p:sldId id="275" r:id="rId20"/>
    <p:sldId id="291" r:id="rId21"/>
    <p:sldId id="278" r:id="rId22"/>
    <p:sldId id="282" r:id="rId23"/>
    <p:sldId id="280" r:id="rId24"/>
    <p:sldId id="281" r:id="rId25"/>
    <p:sldId id="292" r:id="rId26"/>
    <p:sldId id="284" r:id="rId27"/>
    <p:sldId id="285" r:id="rId28"/>
    <p:sldId id="286" r:id="rId29"/>
    <p:sldId id="295" r:id="rId30"/>
    <p:sldId id="279" r:id="rId31"/>
    <p:sldId id="283" r:id="rId32"/>
    <p:sldId id="264" r:id="rId33"/>
    <p:sldId id="293" r:id="rId3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283" autoAdjust="0"/>
  </p:normalViewPr>
  <p:slideViewPr>
    <p:cSldViewPr>
      <p:cViewPr varScale="1">
        <p:scale>
          <a:sx n="86" d="100"/>
          <a:sy n="86" d="100"/>
        </p:scale>
        <p:origin x="152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nnegreg\Desktop\JUE\Conf&#233;rence%20Mars%202018\PC%20ACCORD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nnegreg\Desktop\JUE\Conf&#233;rence%20Mars%202018\PC%20ACCOR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fr-FR" sz="1400" dirty="0"/>
              <a:t>Nombre de logements autorisés en</a:t>
            </a:r>
            <a:r>
              <a:rPr lang="fr-FR" sz="1400" baseline="0" dirty="0"/>
              <a:t> 10 ans</a:t>
            </a:r>
            <a:endParaRPr lang="fr-FR" sz="1400" dirty="0"/>
          </a:p>
        </c:rich>
      </c:tx>
      <c:layout>
        <c:manualLayout>
          <c:xMode val="edge"/>
          <c:yMode val="edge"/>
          <c:x val="1.0613745009581782E-2"/>
          <c:y val="2.8379592438447038E-2"/>
        </c:manualLayout>
      </c:layout>
      <c:overlay val="0"/>
    </c:title>
    <c:autoTitleDeleted val="0"/>
    <c:plotArea>
      <c:layout>
        <c:manualLayout>
          <c:layoutTarget val="inner"/>
          <c:xMode val="edge"/>
          <c:yMode val="edge"/>
          <c:x val="8.9681134540138291E-2"/>
          <c:y val="0.13386974096895216"/>
          <c:w val="0.88092174061788542"/>
          <c:h val="0.73721173837827547"/>
        </c:manualLayout>
      </c:layout>
      <c:barChart>
        <c:barDir val="col"/>
        <c:grouping val="stacked"/>
        <c:varyColors val="0"/>
        <c:ser>
          <c:idx val="0"/>
          <c:order val="0"/>
          <c:tx>
            <c:strRef>
              <c:f>Feuil1!$B$3</c:f>
              <c:strCache>
                <c:ptCount val="1"/>
                <c:pt idx="0">
                  <c:v>Ancienne municipalité</c:v>
                </c:pt>
              </c:strCache>
            </c:strRef>
          </c:tx>
          <c:invertIfNegative val="0"/>
          <c:dLbls>
            <c:dLbl>
              <c:idx val="0"/>
              <c:layout>
                <c:manualLayout>
                  <c:x val="3.1161686256527756E-3"/>
                  <c:y val="-0.105143231948587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D3-40A4-8A0E-7AC7CEA8BA0F}"/>
                </c:ext>
              </c:extLst>
            </c:dLbl>
            <c:dLbl>
              <c:idx val="1"/>
              <c:layout>
                <c:manualLayout>
                  <c:x val="-4.2237441207009932E-3"/>
                  <c:y val="-0.118710100587114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D3-40A4-8A0E-7AC7CEA8BA0F}"/>
                </c:ext>
              </c:extLst>
            </c:dLbl>
            <c:dLbl>
              <c:idx val="2"/>
              <c:layout>
                <c:manualLayout>
                  <c:x val="-2.5755580443190249E-3"/>
                  <c:y val="-7.1226060352268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6D3-40A4-8A0E-7AC7CEA8BA0F}"/>
                </c:ext>
              </c:extLst>
            </c:dLbl>
            <c:dLbl>
              <c:idx val="3"/>
              <c:layout>
                <c:manualLayout>
                  <c:x val="1.4679825492707537E-3"/>
                  <c:y val="-6.7834343192636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D3-40A4-8A0E-7AC7CEA8BA0F}"/>
                </c:ext>
              </c:extLst>
            </c:dLbl>
            <c:dLbl>
              <c:idx val="4"/>
              <c:layout>
                <c:manualLayout>
                  <c:x val="-5.5115403844017332E-3"/>
                  <c:y val="-0.36630545324023828"/>
                </c:manualLayout>
              </c:layout>
              <c:spPr/>
              <c:txPr>
                <a:bodyPr/>
                <a:lstStyle/>
                <a:p>
                  <a:pPr>
                    <a:defRPr sz="2000" b="1"/>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6D3-40A4-8A0E-7AC7CEA8BA0F}"/>
                </c:ext>
              </c:extLst>
            </c:dLbl>
            <c:dLbl>
              <c:idx val="5"/>
              <c:layout>
                <c:manualLayout>
                  <c:x val="3.2963721527640437E-3"/>
                  <c:y val="-0.33238828164391993"/>
                </c:manualLayout>
              </c:layout>
              <c:spPr/>
              <c:txPr>
                <a:bodyPr/>
                <a:lstStyle/>
                <a:p>
                  <a:pPr>
                    <a:defRPr sz="2000" b="1"/>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D3-40A4-8A0E-7AC7CEA8BA0F}"/>
                </c:ext>
              </c:extLst>
            </c:dLbl>
            <c:dLbl>
              <c:idx val="6"/>
              <c:layout>
                <c:manualLayout>
                  <c:x val="2.7557615714302393E-3"/>
                  <c:y val="-0.152627272183432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6D3-40A4-8A0E-7AC7CEA8BA0F}"/>
                </c:ext>
              </c:extLst>
            </c:dLbl>
            <c:spPr>
              <a:noFill/>
              <a:ln>
                <a:noFill/>
              </a:ln>
              <a:effectLst/>
            </c:spPr>
            <c:txPr>
              <a:bodyPr wrap="square" lIns="38100" tIns="19050" rIns="38100" bIns="19050" anchor="ctr">
                <a:spAutoFit/>
              </a:bodyPr>
              <a:lstStyle/>
              <a:p>
                <a:pPr>
                  <a:defRPr sz="20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Feuil1!$C$1:$M$1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Feuil1!$C$3:$M$3</c:f>
              <c:numCache>
                <c:formatCode>General</c:formatCode>
                <c:ptCount val="11"/>
                <c:pt idx="0">
                  <c:v>159</c:v>
                </c:pt>
                <c:pt idx="1">
                  <c:v>174</c:v>
                </c:pt>
                <c:pt idx="2">
                  <c:v>50</c:v>
                </c:pt>
                <c:pt idx="3">
                  <c:v>63</c:v>
                </c:pt>
                <c:pt idx="4">
                  <c:v>817</c:v>
                </c:pt>
                <c:pt idx="5">
                  <c:v>725</c:v>
                </c:pt>
                <c:pt idx="6">
                  <c:v>246</c:v>
                </c:pt>
                <c:pt idx="7">
                  <c:v>193</c:v>
                </c:pt>
              </c:numCache>
            </c:numRef>
          </c:val>
          <c:extLst>
            <c:ext xmlns:c16="http://schemas.microsoft.com/office/drawing/2014/chart" uri="{C3380CC4-5D6E-409C-BE32-E72D297353CC}">
              <c16:uniqueId val="{00000007-26D3-40A4-8A0E-7AC7CEA8BA0F}"/>
            </c:ext>
          </c:extLst>
        </c:ser>
        <c:ser>
          <c:idx val="1"/>
          <c:order val="1"/>
          <c:tx>
            <c:strRef>
              <c:f>Feuil1!$B$2</c:f>
              <c:strCache>
                <c:ptCount val="1"/>
                <c:pt idx="0">
                  <c:v>Municipalité actuelle</c:v>
                </c:pt>
              </c:strCache>
            </c:strRef>
          </c:tx>
          <c:invertIfNegative val="0"/>
          <c:dLbls>
            <c:dLbl>
              <c:idx val="8"/>
              <c:layout>
                <c:manualLayout>
                  <c:x val="1.8020352711116045E-4"/>
                  <c:y val="-0.115318383427482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6D3-40A4-8A0E-7AC7CEA8BA0F}"/>
                </c:ext>
              </c:extLst>
            </c:dLbl>
            <c:dLbl>
              <c:idx val="9"/>
              <c:layout>
                <c:manualLayout>
                  <c:x val="-4.5841511749235295E-3"/>
                  <c:y val="-0.26116222129165134"/>
                </c:manualLayout>
              </c:layout>
              <c:tx>
                <c:rich>
                  <a:bodyPr/>
                  <a:lstStyle/>
                  <a:p>
                    <a:r>
                      <a:rPr lang="en-US" sz="2000" b="1" dirty="0"/>
                      <a:t>530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26D3-40A4-8A0E-7AC7CEA8BA0F}"/>
                </c:ext>
              </c:extLst>
            </c:dLbl>
            <c:dLbl>
              <c:idx val="10"/>
              <c:layout>
                <c:manualLayout>
                  <c:x val="-6.4388951107974277E-3"/>
                  <c:y val="-0.32560484732465622"/>
                </c:manualLayout>
              </c:layout>
              <c:spPr/>
              <c:txPr>
                <a:bodyPr/>
                <a:lstStyle/>
                <a:p>
                  <a:pPr>
                    <a:defRPr sz="2000" b="1"/>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6D3-40A4-8A0E-7AC7CEA8BA0F}"/>
                </c:ext>
              </c:extLst>
            </c:dLbl>
            <c:spPr>
              <a:noFill/>
              <a:ln>
                <a:noFill/>
              </a:ln>
              <a:effectLst/>
            </c:spPr>
            <c:txPr>
              <a:bodyPr wrap="square" lIns="38100" tIns="19050" rIns="38100" bIns="19050" anchor="ctr">
                <a:spAutoFit/>
              </a:bodyPr>
              <a:lstStyle/>
              <a:p>
                <a:pPr>
                  <a:defRPr sz="20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Feuil1!$C$1:$M$1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Feuil1!$C$2:$M$2</c:f>
              <c:numCache>
                <c:formatCode>General</c:formatCode>
                <c:ptCount val="11"/>
                <c:pt idx="7">
                  <c:v>130</c:v>
                </c:pt>
                <c:pt idx="8">
                  <c:v>180</c:v>
                </c:pt>
                <c:pt idx="9">
                  <c:v>530</c:v>
                </c:pt>
                <c:pt idx="10">
                  <c:v>696</c:v>
                </c:pt>
              </c:numCache>
            </c:numRef>
          </c:val>
          <c:extLst>
            <c:ext xmlns:c16="http://schemas.microsoft.com/office/drawing/2014/chart" uri="{C3380CC4-5D6E-409C-BE32-E72D297353CC}">
              <c16:uniqueId val="{0000000B-26D3-40A4-8A0E-7AC7CEA8BA0F}"/>
            </c:ext>
          </c:extLst>
        </c:ser>
        <c:dLbls>
          <c:showLegendKey val="0"/>
          <c:showVal val="1"/>
          <c:showCatName val="0"/>
          <c:showSerName val="0"/>
          <c:showPercent val="0"/>
          <c:showBubbleSize val="0"/>
        </c:dLbls>
        <c:gapWidth val="150"/>
        <c:overlap val="100"/>
        <c:axId val="28201344"/>
        <c:axId val="28202880"/>
      </c:barChart>
      <c:catAx>
        <c:axId val="28201344"/>
        <c:scaling>
          <c:orientation val="minMax"/>
        </c:scaling>
        <c:delete val="0"/>
        <c:axPos val="b"/>
        <c:numFmt formatCode="General" sourceLinked="1"/>
        <c:majorTickMark val="out"/>
        <c:minorTickMark val="none"/>
        <c:tickLblPos val="nextTo"/>
        <c:crossAx val="28202880"/>
        <c:crosses val="autoZero"/>
        <c:auto val="1"/>
        <c:lblAlgn val="ctr"/>
        <c:lblOffset val="100"/>
        <c:noMultiLvlLbl val="0"/>
      </c:catAx>
      <c:valAx>
        <c:axId val="28202880"/>
        <c:scaling>
          <c:orientation val="minMax"/>
        </c:scaling>
        <c:delete val="0"/>
        <c:axPos val="l"/>
        <c:majorGridlines/>
        <c:numFmt formatCode="General" sourceLinked="1"/>
        <c:majorTickMark val="out"/>
        <c:minorTickMark val="none"/>
        <c:tickLblPos val="nextTo"/>
        <c:crossAx val="28201344"/>
        <c:crosses val="autoZero"/>
        <c:crossBetween val="between"/>
      </c:valAx>
    </c:plotArea>
    <c:legend>
      <c:legendPos val="r"/>
      <c:layout>
        <c:manualLayout>
          <c:xMode val="edge"/>
          <c:yMode val="edge"/>
          <c:x val="0.69611423245741655"/>
          <c:y val="3.4236558749708063E-4"/>
          <c:w val="0.30108625496637942"/>
          <c:h val="0.13017431169779323"/>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400" baseline="0" dirty="0" err="1"/>
              <a:t>Nombre</a:t>
            </a:r>
            <a:r>
              <a:rPr lang="en-US" sz="1400" baseline="0" dirty="0"/>
              <a:t> de </a:t>
            </a:r>
            <a:r>
              <a:rPr lang="en-US" sz="1400" baseline="0" dirty="0" err="1"/>
              <a:t>logements</a:t>
            </a:r>
            <a:r>
              <a:rPr lang="en-US" sz="1400" baseline="0" dirty="0"/>
              <a:t> </a:t>
            </a:r>
            <a:r>
              <a:rPr lang="en-US" sz="1400" dirty="0" err="1"/>
              <a:t>démarrés</a:t>
            </a:r>
            <a:r>
              <a:rPr lang="en-US" sz="1400" dirty="0"/>
              <a:t> en 10 </a:t>
            </a:r>
            <a:r>
              <a:rPr lang="en-US" sz="1400" dirty="0" err="1"/>
              <a:t>ans</a:t>
            </a:r>
            <a:r>
              <a:rPr lang="en-US" sz="1400" baseline="0" dirty="0"/>
              <a:t> </a:t>
            </a:r>
            <a:endParaRPr lang="en-US" sz="1400" dirty="0"/>
          </a:p>
        </c:rich>
      </c:tx>
      <c:layout>
        <c:manualLayout>
          <c:xMode val="edge"/>
          <c:yMode val="edge"/>
          <c:x val="0.28125692664434987"/>
          <c:y val="2.0312868319108338E-2"/>
        </c:manualLayout>
      </c:layout>
      <c:overlay val="0"/>
    </c:title>
    <c:autoTitleDeleted val="0"/>
    <c:plotArea>
      <c:layout/>
      <c:barChart>
        <c:barDir val="col"/>
        <c:grouping val="stacked"/>
        <c:varyColors val="0"/>
        <c:ser>
          <c:idx val="0"/>
          <c:order val="0"/>
          <c:tx>
            <c:strRef>
              <c:f>Feuil1!$B$5</c:f>
              <c:strCache>
                <c:ptCount val="1"/>
                <c:pt idx="0">
                  <c:v>Ancienne municipalité</c:v>
                </c:pt>
              </c:strCache>
            </c:strRef>
          </c:tx>
          <c:invertIfNegative val="0"/>
          <c:dLbls>
            <c:dLbl>
              <c:idx val="0"/>
              <c:layout>
                <c:manualLayout>
                  <c:x val="7.8975586005952417E-5"/>
                  <c:y val="-0.116120034780442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FB-4AF6-B6B9-6BB42E2FB304}"/>
                </c:ext>
              </c:extLst>
            </c:dLbl>
            <c:dLbl>
              <c:idx val="1"/>
              <c:layout>
                <c:manualLayout>
                  <c:x val="0"/>
                  <c:y val="-8.88913845017991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FB-4AF6-B6B9-6BB42E2FB304}"/>
                </c:ext>
              </c:extLst>
            </c:dLbl>
            <c:dLbl>
              <c:idx val="2"/>
              <c:layout>
                <c:manualLayout>
                  <c:x val="-3.007466093779952E-3"/>
                  <c:y val="-7.1963994235875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FB-4AF6-B6B9-6BB42E2FB304}"/>
                </c:ext>
              </c:extLst>
            </c:dLbl>
            <c:dLbl>
              <c:idx val="3"/>
              <c:layout>
                <c:manualLayout>
                  <c:x val="2.8496333259449128E-3"/>
                  <c:y val="-8.5505906448614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FB-4AF6-B6B9-6BB42E2FB304}"/>
                </c:ext>
              </c:extLst>
            </c:dLbl>
            <c:dLbl>
              <c:idx val="4"/>
              <c:layout>
                <c:manualLayout>
                  <c:x val="-6.3307161274067381E-3"/>
                  <c:y val="-0.174252743073932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FB-4AF6-B6B9-6BB42E2FB304}"/>
                </c:ext>
              </c:extLst>
            </c:dLbl>
            <c:dLbl>
              <c:idx val="5"/>
              <c:layout>
                <c:manualLayout>
                  <c:x val="-3.0864416797859047E-3"/>
                  <c:y val="-0.3990524886696703"/>
                </c:manualLayout>
              </c:layout>
              <c:spPr/>
              <c:txPr>
                <a:bodyPr/>
                <a:lstStyle/>
                <a:p>
                  <a:pPr>
                    <a:defRPr sz="2000" b="1"/>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FB-4AF6-B6B9-6BB42E2FB304}"/>
                </c:ext>
              </c:extLst>
            </c:dLbl>
            <c:dLbl>
              <c:idx val="6"/>
              <c:layout>
                <c:manualLayout>
                  <c:x val="-3.0864416797859598E-3"/>
                  <c:y val="-0.150119919142141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FB-4AF6-B6B9-6BB42E2FB304}"/>
                </c:ext>
              </c:extLst>
            </c:dLbl>
            <c:dLbl>
              <c:idx val="7"/>
              <c:tx>
                <c:rich>
                  <a:bodyPr/>
                  <a:lstStyle/>
                  <a:p>
                    <a:r>
                      <a:rPr lang="en-US" b="1" dirty="0"/>
                      <a:t>9</a:t>
                    </a:r>
                    <a:r>
                      <a:rPr lang="en-US" dirty="0"/>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FFB-4AF6-B6B9-6BB42E2FB304}"/>
                </c:ext>
              </c:extLst>
            </c:dLbl>
            <c:spPr>
              <a:noFill/>
              <a:ln>
                <a:noFill/>
              </a:ln>
              <a:effectLst/>
            </c:spPr>
            <c:txPr>
              <a:bodyPr wrap="square" lIns="38100" tIns="19050" rIns="38100" bIns="19050" anchor="ctr">
                <a:spAutoFit/>
              </a:bodyPr>
              <a:lstStyle/>
              <a:p>
                <a:pPr>
                  <a:defRPr sz="20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Feuil1!$C$1:$M$1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Feuil1!$C$5:$M$5</c:f>
              <c:numCache>
                <c:formatCode>General</c:formatCode>
                <c:ptCount val="11"/>
                <c:pt idx="0">
                  <c:v>171</c:v>
                </c:pt>
                <c:pt idx="1">
                  <c:v>134</c:v>
                </c:pt>
                <c:pt idx="2">
                  <c:v>79</c:v>
                </c:pt>
                <c:pt idx="3">
                  <c:v>93</c:v>
                </c:pt>
                <c:pt idx="4">
                  <c:v>305</c:v>
                </c:pt>
                <c:pt idx="5">
                  <c:v>933</c:v>
                </c:pt>
                <c:pt idx="6">
                  <c:v>238</c:v>
                </c:pt>
                <c:pt idx="7">
                  <c:v>98</c:v>
                </c:pt>
              </c:numCache>
            </c:numRef>
          </c:val>
          <c:extLst>
            <c:ext xmlns:c16="http://schemas.microsoft.com/office/drawing/2014/chart" uri="{C3380CC4-5D6E-409C-BE32-E72D297353CC}">
              <c16:uniqueId val="{00000008-DFFB-4AF6-B6B9-6BB42E2FB304}"/>
            </c:ext>
          </c:extLst>
        </c:ser>
        <c:ser>
          <c:idx val="1"/>
          <c:order val="1"/>
          <c:tx>
            <c:strRef>
              <c:f>Feuil1!$B$4</c:f>
              <c:strCache>
                <c:ptCount val="1"/>
                <c:pt idx="0">
                  <c:v>Municipalité actuelle</c:v>
                </c:pt>
              </c:strCache>
            </c:strRef>
          </c:tx>
          <c:invertIfNegative val="0"/>
          <c:dLbls>
            <c:dLbl>
              <c:idx val="7"/>
              <c:tx>
                <c:rich>
                  <a:bodyPr/>
                  <a:lstStyle/>
                  <a:p>
                    <a:r>
                      <a:rPr lang="en-US" b="1" dirty="0"/>
                      <a:t>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FFB-4AF6-B6B9-6BB42E2FB304}"/>
                </c:ext>
              </c:extLst>
            </c:dLbl>
            <c:dLbl>
              <c:idx val="8"/>
              <c:layout>
                <c:manualLayout>
                  <c:x val="0"/>
                  <c:y val="-9.479350158024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FFB-4AF6-B6B9-6BB42E2FB304}"/>
                </c:ext>
              </c:extLst>
            </c:dLbl>
            <c:dLbl>
              <c:idx val="9"/>
              <c:layout>
                <c:manualLayout>
                  <c:x val="1.2669246930490118E-3"/>
                  <c:y val="-0.133047425046366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FFB-4AF6-B6B9-6BB42E2FB304}"/>
                </c:ext>
              </c:extLst>
            </c:dLbl>
            <c:dLbl>
              <c:idx val="10"/>
              <c:layout>
                <c:manualLayout>
                  <c:x val="-9.2592030037730554E-3"/>
                  <c:y val="-0.31146436233509767"/>
                </c:manualLayout>
              </c:layout>
              <c:spPr/>
              <c:txPr>
                <a:bodyPr/>
                <a:lstStyle/>
                <a:p>
                  <a:pPr>
                    <a:defRPr sz="2000" b="1"/>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FFB-4AF6-B6B9-6BB42E2FB304}"/>
                </c:ext>
              </c:extLst>
            </c:dLbl>
            <c:spPr>
              <a:noFill/>
              <a:ln>
                <a:noFill/>
              </a:ln>
              <a:effectLst/>
            </c:spPr>
            <c:txPr>
              <a:bodyPr wrap="square" lIns="38100" tIns="19050" rIns="38100" bIns="19050" anchor="ctr">
                <a:spAutoFit/>
              </a:bodyPr>
              <a:lstStyle/>
              <a:p>
                <a:pPr>
                  <a:defRPr sz="200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Feuil1!$C$1:$M$1</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Feuil1!$C$4:$M$4</c:f>
              <c:numCache>
                <c:formatCode>General</c:formatCode>
                <c:ptCount val="11"/>
                <c:pt idx="7">
                  <c:v>59</c:v>
                </c:pt>
                <c:pt idx="8">
                  <c:v>158</c:v>
                </c:pt>
                <c:pt idx="9">
                  <c:v>223</c:v>
                </c:pt>
                <c:pt idx="10">
                  <c:v>675</c:v>
                </c:pt>
              </c:numCache>
            </c:numRef>
          </c:val>
          <c:extLst>
            <c:ext xmlns:c16="http://schemas.microsoft.com/office/drawing/2014/chart" uri="{C3380CC4-5D6E-409C-BE32-E72D297353CC}">
              <c16:uniqueId val="{0000000D-DFFB-4AF6-B6B9-6BB42E2FB304}"/>
            </c:ext>
          </c:extLst>
        </c:ser>
        <c:dLbls>
          <c:showLegendKey val="0"/>
          <c:showVal val="1"/>
          <c:showCatName val="0"/>
          <c:showSerName val="0"/>
          <c:showPercent val="0"/>
          <c:showBubbleSize val="0"/>
        </c:dLbls>
        <c:gapWidth val="150"/>
        <c:overlap val="100"/>
        <c:axId val="144131200"/>
        <c:axId val="144132736"/>
      </c:barChart>
      <c:catAx>
        <c:axId val="144131200"/>
        <c:scaling>
          <c:orientation val="minMax"/>
        </c:scaling>
        <c:delete val="0"/>
        <c:axPos val="b"/>
        <c:numFmt formatCode="General" sourceLinked="1"/>
        <c:majorTickMark val="out"/>
        <c:minorTickMark val="none"/>
        <c:tickLblPos val="nextTo"/>
        <c:crossAx val="144132736"/>
        <c:crosses val="autoZero"/>
        <c:auto val="1"/>
        <c:lblAlgn val="ctr"/>
        <c:lblOffset val="100"/>
        <c:noMultiLvlLbl val="0"/>
      </c:catAx>
      <c:valAx>
        <c:axId val="144132736"/>
        <c:scaling>
          <c:orientation val="minMax"/>
        </c:scaling>
        <c:delete val="0"/>
        <c:axPos val="l"/>
        <c:majorGridlines/>
        <c:numFmt formatCode="General" sourceLinked="1"/>
        <c:majorTickMark val="out"/>
        <c:minorTickMark val="none"/>
        <c:tickLblPos val="nextTo"/>
        <c:crossAx val="144131200"/>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0.65773</cdr:x>
      <cdr:y>0.65972</cdr:y>
    </cdr:from>
    <cdr:to>
      <cdr:x>0.72571</cdr:x>
      <cdr:y>0.77094</cdr:y>
    </cdr:to>
    <cdr:sp macro="" textlink="">
      <cdr:nvSpPr>
        <cdr:cNvPr id="2" name="ZoneTexte 14"/>
        <cdr:cNvSpPr txBox="1"/>
      </cdr:nvSpPr>
      <cdr:spPr>
        <a:xfrm xmlns:a="http://schemas.openxmlformats.org/drawingml/2006/main">
          <a:off x="5554959" y="2373288"/>
          <a:ext cx="574135" cy="40010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fr-FR" sz="2000" dirty="0"/>
            <a:t>157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435CF059-541A-497B-94D1-891F05375AD3}" type="datetimeFigureOut">
              <a:rPr lang="fr-FR" smtClean="0"/>
              <a:pPr/>
              <a:t>20/04/2022</a:t>
            </a:fld>
            <a:endParaRPr lang="fr-FR"/>
          </a:p>
        </p:txBody>
      </p:sp>
      <p:sp>
        <p:nvSpPr>
          <p:cNvPr id="4" name="Espace réservé du pied de page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1D9CBAC7-3CEF-4E10-93AB-1E568F5D5454}" type="slidenum">
              <a:rPr lang="fr-FR" smtClean="0"/>
              <a:pPr/>
              <a:t>‹N°›</a:t>
            </a:fld>
            <a:endParaRPr lang="fr-FR"/>
          </a:p>
        </p:txBody>
      </p:sp>
    </p:spTree>
    <p:extLst>
      <p:ext uri="{BB962C8B-B14F-4D97-AF65-F5344CB8AC3E}">
        <p14:creationId xmlns:p14="http://schemas.microsoft.com/office/powerpoint/2010/main" val="2587754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561E66C3-9FA4-45A5-83AA-D70A2276D353}" type="datetimeFigureOut">
              <a:rPr lang="fr-FR" smtClean="0"/>
              <a:pPr/>
              <a:t>20/04/2022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9E0F1E-5554-4A43-A81F-BC311CF5F3EE}" type="slidenum">
              <a:rPr lang="fr-FR" smtClean="0"/>
              <a:pPr/>
              <a:t>‹N°›</a:t>
            </a:fld>
            <a:endParaRPr lang="fr-FR"/>
          </a:p>
        </p:txBody>
      </p:sp>
    </p:spTree>
    <p:extLst>
      <p:ext uri="{BB962C8B-B14F-4D97-AF65-F5344CB8AC3E}">
        <p14:creationId xmlns:p14="http://schemas.microsoft.com/office/powerpoint/2010/main" val="1315382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9E0F1E-5554-4A43-A81F-BC311CF5F3EE}" type="slidenum">
              <a:rPr lang="fr-FR" smtClean="0"/>
              <a:pPr/>
              <a:t>1</a:t>
            </a:fld>
            <a:endParaRPr lang="fr-FR"/>
          </a:p>
        </p:txBody>
      </p:sp>
    </p:spTree>
    <p:extLst>
      <p:ext uri="{BB962C8B-B14F-4D97-AF65-F5344CB8AC3E}">
        <p14:creationId xmlns:p14="http://schemas.microsoft.com/office/powerpoint/2010/main" val="522983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Il suffit d’en commencer 224 en 2018 pour atteindre les exigences du PLH</a:t>
            </a:r>
          </a:p>
        </p:txBody>
      </p:sp>
      <p:sp>
        <p:nvSpPr>
          <p:cNvPr id="4" name="Espace réservé du numéro de diapositive 3"/>
          <p:cNvSpPr>
            <a:spLocks noGrp="1"/>
          </p:cNvSpPr>
          <p:nvPr>
            <p:ph type="sldNum" sz="quarter" idx="10"/>
          </p:nvPr>
        </p:nvSpPr>
        <p:spPr/>
        <p:txBody>
          <a:bodyPr/>
          <a:lstStyle/>
          <a:p>
            <a:fld id="{6E9E0F1E-5554-4A43-A81F-BC311CF5F3EE}" type="slidenum">
              <a:rPr lang="fr-FR" smtClean="0"/>
              <a:pPr/>
              <a:t>13</a:t>
            </a:fld>
            <a:endParaRPr lang="fr-FR"/>
          </a:p>
        </p:txBody>
      </p:sp>
    </p:spTree>
    <p:extLst>
      <p:ext uri="{BB962C8B-B14F-4D97-AF65-F5344CB8AC3E}">
        <p14:creationId xmlns:p14="http://schemas.microsoft.com/office/powerpoint/2010/main" val="1824504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193 PC délivrés sur les 3 premiers mois de 2014, 130 sur les 9 derniers.</a:t>
            </a:r>
          </a:p>
          <a:p>
            <a:r>
              <a:rPr lang="fr-FR" dirty="0"/>
              <a:t>2427 PC délivrés et</a:t>
            </a:r>
            <a:r>
              <a:rPr lang="fr-FR" baseline="0" dirty="0"/>
              <a:t> </a:t>
            </a:r>
            <a:r>
              <a:rPr lang="fr-FR" dirty="0"/>
              <a:t>2051 logements commencés entre le 01/01/2007 et le 31/03/2014.</a:t>
            </a:r>
          </a:p>
          <a:p>
            <a:pPr marL="228600" indent="-228600">
              <a:buAutoNum type="arabicPlain" startAt="1536"/>
            </a:pPr>
            <a:r>
              <a:rPr lang="fr-FR" dirty="0"/>
              <a:t>                     1115                                               01/04/2014 et le 31/12/2017.</a:t>
            </a:r>
          </a:p>
          <a:p>
            <a:pPr marL="0" indent="0">
              <a:buNone/>
            </a:pPr>
            <a:r>
              <a:rPr lang="fr-FR" dirty="0"/>
              <a:t>Total 3166 logements commencés en 11 ans (PLH 3390) manquent 224.</a:t>
            </a:r>
          </a:p>
        </p:txBody>
      </p:sp>
      <p:sp>
        <p:nvSpPr>
          <p:cNvPr id="4" name="Espace réservé du numéro de diapositive 3"/>
          <p:cNvSpPr>
            <a:spLocks noGrp="1"/>
          </p:cNvSpPr>
          <p:nvPr>
            <p:ph type="sldNum" sz="quarter" idx="10"/>
          </p:nvPr>
        </p:nvSpPr>
        <p:spPr/>
        <p:txBody>
          <a:bodyPr/>
          <a:lstStyle/>
          <a:p>
            <a:fld id="{6E9E0F1E-5554-4A43-A81F-BC311CF5F3EE}" type="slidenum">
              <a:rPr lang="fr-FR" smtClean="0"/>
              <a:pPr/>
              <a:t>14</a:t>
            </a:fld>
            <a:endParaRPr lang="fr-FR"/>
          </a:p>
        </p:txBody>
      </p:sp>
    </p:spTree>
    <p:extLst>
      <p:ext uri="{BB962C8B-B14F-4D97-AF65-F5344CB8AC3E}">
        <p14:creationId xmlns:p14="http://schemas.microsoft.com/office/powerpoint/2010/main" val="23342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193 PC délivrés sur les 3 premiers mois de 2014, 130 sur les 9 derniers.</a:t>
            </a:r>
          </a:p>
          <a:p>
            <a:r>
              <a:rPr lang="fr-FR" dirty="0"/>
              <a:t>2427 PC délivrés et</a:t>
            </a:r>
            <a:r>
              <a:rPr lang="fr-FR" baseline="0" dirty="0"/>
              <a:t> </a:t>
            </a:r>
            <a:r>
              <a:rPr lang="fr-FR" dirty="0"/>
              <a:t>2051 logements commencés entre le 01/01/2007 et le 31/03/2014.</a:t>
            </a:r>
          </a:p>
          <a:p>
            <a:pPr marL="228600" indent="-228600">
              <a:buAutoNum type="arabicPlain" startAt="1536"/>
            </a:pPr>
            <a:r>
              <a:rPr lang="fr-FR" dirty="0"/>
              <a:t>                     1115                                               01/04/2014 et le 31/12/2017.</a:t>
            </a:r>
          </a:p>
          <a:p>
            <a:pPr marL="0" indent="0">
              <a:buNone/>
            </a:pPr>
            <a:r>
              <a:rPr lang="fr-FR" dirty="0"/>
              <a:t>Total 3166 logements commencés en 11 ans (PLH 3390) manquent 224.</a:t>
            </a:r>
          </a:p>
        </p:txBody>
      </p:sp>
      <p:sp>
        <p:nvSpPr>
          <p:cNvPr id="4" name="Espace réservé du numéro de diapositive 3"/>
          <p:cNvSpPr>
            <a:spLocks noGrp="1"/>
          </p:cNvSpPr>
          <p:nvPr>
            <p:ph type="sldNum" sz="quarter" idx="10"/>
          </p:nvPr>
        </p:nvSpPr>
        <p:spPr/>
        <p:txBody>
          <a:bodyPr/>
          <a:lstStyle/>
          <a:p>
            <a:fld id="{6E9E0F1E-5554-4A43-A81F-BC311CF5F3EE}" type="slidenum">
              <a:rPr lang="fr-FR" smtClean="0"/>
              <a:pPr/>
              <a:t>15</a:t>
            </a:fld>
            <a:endParaRPr lang="fr-FR"/>
          </a:p>
        </p:txBody>
      </p:sp>
    </p:spTree>
    <p:extLst>
      <p:ext uri="{BB962C8B-B14F-4D97-AF65-F5344CB8AC3E}">
        <p14:creationId xmlns:p14="http://schemas.microsoft.com/office/powerpoint/2010/main" val="333699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SCoT</a:t>
            </a:r>
            <a:r>
              <a:rPr lang="fr-FR" dirty="0"/>
              <a:t>: 1261 pages + 150 MMM M Territoires</a:t>
            </a:r>
          </a:p>
        </p:txBody>
      </p:sp>
      <p:sp>
        <p:nvSpPr>
          <p:cNvPr id="4" name="Espace réservé du numéro de diapositive 3"/>
          <p:cNvSpPr>
            <a:spLocks noGrp="1"/>
          </p:cNvSpPr>
          <p:nvPr>
            <p:ph type="sldNum" sz="quarter" idx="10"/>
          </p:nvPr>
        </p:nvSpPr>
        <p:spPr/>
        <p:txBody>
          <a:bodyPr/>
          <a:lstStyle/>
          <a:p>
            <a:fld id="{6E9E0F1E-5554-4A43-A81F-BC311CF5F3EE}" type="slidenum">
              <a:rPr lang="fr-FR" smtClean="0"/>
              <a:pPr/>
              <a:t>23</a:t>
            </a:fld>
            <a:endParaRPr lang="fr-FR"/>
          </a:p>
        </p:txBody>
      </p:sp>
    </p:spTree>
    <p:extLst>
      <p:ext uri="{BB962C8B-B14F-4D97-AF65-F5344CB8AC3E}">
        <p14:creationId xmlns:p14="http://schemas.microsoft.com/office/powerpoint/2010/main" val="201598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11805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244965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261499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2046945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10255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30/03/2018</a:t>
            </a:r>
          </a:p>
        </p:txBody>
      </p:sp>
      <p:sp>
        <p:nvSpPr>
          <p:cNvPr id="6" name="Espace réservé du pied de page 5"/>
          <p:cNvSpPr>
            <a:spLocks noGrp="1"/>
          </p:cNvSpPr>
          <p:nvPr>
            <p:ph type="ftr" sz="quarter" idx="11"/>
          </p:nvPr>
        </p:nvSpPr>
        <p:spPr/>
        <p:txBody>
          <a:bodyPr/>
          <a:lstStyle/>
          <a:p>
            <a:r>
              <a:rPr lang="fr-FR"/>
              <a:t>Construction et circulation à Juvignac 2014-2018 ...</a:t>
            </a:r>
          </a:p>
        </p:txBody>
      </p:sp>
      <p:sp>
        <p:nvSpPr>
          <p:cNvPr id="7" name="Espace réservé du numéro de diapositive 6"/>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237294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30/03/2018</a:t>
            </a:r>
          </a:p>
        </p:txBody>
      </p:sp>
      <p:sp>
        <p:nvSpPr>
          <p:cNvPr id="8" name="Espace réservé du pied de page 7"/>
          <p:cNvSpPr>
            <a:spLocks noGrp="1"/>
          </p:cNvSpPr>
          <p:nvPr>
            <p:ph type="ftr" sz="quarter" idx="11"/>
          </p:nvPr>
        </p:nvSpPr>
        <p:spPr/>
        <p:txBody>
          <a:bodyPr/>
          <a:lstStyle/>
          <a:p>
            <a:r>
              <a:rPr lang="fr-FR"/>
              <a:t>Construction et circulation à Juvignac 2014-2018 ...</a:t>
            </a:r>
          </a:p>
        </p:txBody>
      </p:sp>
      <p:sp>
        <p:nvSpPr>
          <p:cNvPr id="9" name="Espace réservé du numéro de diapositive 8"/>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177970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30/03/2018</a:t>
            </a:r>
          </a:p>
        </p:txBody>
      </p:sp>
      <p:sp>
        <p:nvSpPr>
          <p:cNvPr id="4" name="Espace réservé du pied de page 3"/>
          <p:cNvSpPr>
            <a:spLocks noGrp="1"/>
          </p:cNvSpPr>
          <p:nvPr>
            <p:ph type="ftr" sz="quarter" idx="11"/>
          </p:nvPr>
        </p:nvSpPr>
        <p:spPr/>
        <p:txBody>
          <a:bodyPr/>
          <a:lstStyle/>
          <a:p>
            <a:r>
              <a:rPr lang="fr-FR"/>
              <a:t>Construction et circulation à Juvignac 2014-2018 ...</a:t>
            </a:r>
          </a:p>
        </p:txBody>
      </p:sp>
      <p:sp>
        <p:nvSpPr>
          <p:cNvPr id="5" name="Espace réservé du numéro de diapositive 4"/>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1300780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30/03/2018</a:t>
            </a:r>
          </a:p>
        </p:txBody>
      </p:sp>
      <p:sp>
        <p:nvSpPr>
          <p:cNvPr id="3" name="Espace réservé du pied de page 2"/>
          <p:cNvSpPr>
            <a:spLocks noGrp="1"/>
          </p:cNvSpPr>
          <p:nvPr>
            <p:ph type="ftr" sz="quarter" idx="11"/>
          </p:nvPr>
        </p:nvSpPr>
        <p:spPr/>
        <p:txBody>
          <a:bodyPr/>
          <a:lstStyle/>
          <a:p>
            <a:r>
              <a:rPr lang="fr-FR"/>
              <a:t>Construction et circulation à Juvignac 2014-2018 ...</a:t>
            </a:r>
          </a:p>
        </p:txBody>
      </p:sp>
      <p:sp>
        <p:nvSpPr>
          <p:cNvPr id="4" name="Espace réservé du numéro de diapositive 3"/>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707895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30/03/2018</a:t>
            </a:r>
          </a:p>
        </p:txBody>
      </p:sp>
      <p:sp>
        <p:nvSpPr>
          <p:cNvPr id="6" name="Espace réservé du pied de page 5"/>
          <p:cNvSpPr>
            <a:spLocks noGrp="1"/>
          </p:cNvSpPr>
          <p:nvPr>
            <p:ph type="ftr" sz="quarter" idx="11"/>
          </p:nvPr>
        </p:nvSpPr>
        <p:spPr/>
        <p:txBody>
          <a:bodyPr/>
          <a:lstStyle/>
          <a:p>
            <a:r>
              <a:rPr lang="fr-FR"/>
              <a:t>Construction et circulation à Juvignac 2014-2018 ...</a:t>
            </a:r>
          </a:p>
        </p:txBody>
      </p:sp>
      <p:sp>
        <p:nvSpPr>
          <p:cNvPr id="7" name="Espace réservé du numéro de diapositive 6"/>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105063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30/03/2018</a:t>
            </a:r>
          </a:p>
        </p:txBody>
      </p:sp>
      <p:sp>
        <p:nvSpPr>
          <p:cNvPr id="6" name="Espace réservé du pied de page 5"/>
          <p:cNvSpPr>
            <a:spLocks noGrp="1"/>
          </p:cNvSpPr>
          <p:nvPr>
            <p:ph type="ftr" sz="quarter" idx="11"/>
          </p:nvPr>
        </p:nvSpPr>
        <p:spPr/>
        <p:txBody>
          <a:bodyPr/>
          <a:lstStyle/>
          <a:p>
            <a:r>
              <a:rPr lang="fr-FR"/>
              <a:t>Construction et circulation à Juvignac 2014-2018 ...</a:t>
            </a:r>
          </a:p>
        </p:txBody>
      </p:sp>
      <p:sp>
        <p:nvSpPr>
          <p:cNvPr id="7" name="Espace réservé du numéro de diapositive 6"/>
          <p:cNvSpPr>
            <a:spLocks noGrp="1"/>
          </p:cNvSpPr>
          <p:nvPr>
            <p:ph type="sldNum" sz="quarter" idx="12"/>
          </p:nvPr>
        </p:nvSpPr>
        <p:spPr/>
        <p:txBody>
          <a:bodyPr/>
          <a:lstStyle/>
          <a:p>
            <a:fld id="{2FB96C3E-3469-483D-9EC1-D56E401DF079}" type="slidenum">
              <a:rPr lang="fr-FR" smtClean="0"/>
              <a:pPr/>
              <a:t>‹N°›</a:t>
            </a:fld>
            <a:endParaRPr lang="fr-FR"/>
          </a:p>
        </p:txBody>
      </p:sp>
    </p:spTree>
    <p:extLst>
      <p:ext uri="{BB962C8B-B14F-4D97-AF65-F5344CB8AC3E}">
        <p14:creationId xmlns:p14="http://schemas.microsoft.com/office/powerpoint/2010/main" val="391463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30/03/2018</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Construction et circulation à Juvignac 2014-2018 ...</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96C3E-3469-483D-9EC1-D56E401DF079}" type="slidenum">
              <a:rPr lang="fr-FR" smtClean="0"/>
              <a:pPr/>
              <a:t>‹N°›</a:t>
            </a:fld>
            <a:endParaRPr lang="fr-FR"/>
          </a:p>
        </p:txBody>
      </p:sp>
    </p:spTree>
    <p:extLst>
      <p:ext uri="{BB962C8B-B14F-4D97-AF65-F5344CB8AC3E}">
        <p14:creationId xmlns:p14="http://schemas.microsoft.com/office/powerpoint/2010/main" val="351497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2" name="Titre 1"/>
          <p:cNvSpPr>
            <a:spLocks noGrp="1"/>
          </p:cNvSpPr>
          <p:nvPr>
            <p:ph type="ctrTitle"/>
          </p:nvPr>
        </p:nvSpPr>
        <p:spPr>
          <a:xfrm>
            <a:off x="539552" y="1052736"/>
            <a:ext cx="8064896" cy="1656184"/>
          </a:xfrm>
        </p:spPr>
        <p:txBody>
          <a:bodyPr>
            <a:normAutofit/>
          </a:bodyPr>
          <a:lstStyle/>
          <a:p>
            <a:r>
              <a:rPr lang="fr-FR" sz="3200" b="1" dirty="0">
                <a:solidFill>
                  <a:srgbClr val="00CC00"/>
                </a:solidFill>
              </a:rPr>
              <a:t>CONSTRUCTION ET CIRCULATION A JUVIGNAC, 2014-2018 , 2018- ···</a:t>
            </a:r>
            <a:br>
              <a:rPr lang="fr-FR" sz="3200" b="1" dirty="0">
                <a:solidFill>
                  <a:srgbClr val="00CC00"/>
                </a:solidFill>
              </a:rPr>
            </a:br>
            <a:r>
              <a:rPr lang="fr-FR" sz="3200" b="1" dirty="0">
                <a:solidFill>
                  <a:srgbClr val="00CC00"/>
                </a:solidFill>
              </a:rPr>
              <a:t>30 Mars 2018</a:t>
            </a:r>
          </a:p>
        </p:txBody>
      </p:sp>
      <p:sp>
        <p:nvSpPr>
          <p:cNvPr id="3" name="Sous-titre 2"/>
          <p:cNvSpPr>
            <a:spLocks noGrp="1"/>
          </p:cNvSpPr>
          <p:nvPr>
            <p:ph type="subTitle" idx="1"/>
          </p:nvPr>
        </p:nvSpPr>
        <p:spPr>
          <a:xfrm>
            <a:off x="539552" y="3140968"/>
            <a:ext cx="8064896" cy="2497832"/>
          </a:xfrm>
        </p:spPr>
        <p:txBody>
          <a:bodyPr>
            <a:normAutofit fontScale="62500" lnSpcReduction="20000"/>
          </a:bodyPr>
          <a:lstStyle/>
          <a:p>
            <a:r>
              <a:rPr lang="fr-FR" b="1" dirty="0">
                <a:solidFill>
                  <a:schemeClr val="tx1"/>
                </a:solidFill>
              </a:rPr>
              <a:t>Intervenants :</a:t>
            </a:r>
          </a:p>
          <a:p>
            <a:pPr marL="1435100" indent="-457200" algn="l">
              <a:buFontTx/>
              <a:buChar char="-"/>
            </a:pPr>
            <a:r>
              <a:rPr lang="fr-FR" b="1" dirty="0">
                <a:solidFill>
                  <a:schemeClr val="tx1"/>
                </a:solidFill>
              </a:rPr>
              <a:t>André WAGNER, Président de JUE</a:t>
            </a:r>
          </a:p>
          <a:p>
            <a:pPr marL="1435100" indent="-457200" algn="l">
              <a:buFontTx/>
              <a:buChar char="-"/>
            </a:pPr>
            <a:r>
              <a:rPr lang="fr-FR" b="1" dirty="0">
                <a:solidFill>
                  <a:schemeClr val="tx1"/>
                </a:solidFill>
              </a:rPr>
              <a:t>Anne FIOROTTO, Vice-présidente de JUE</a:t>
            </a:r>
          </a:p>
          <a:p>
            <a:pPr marL="1435100" indent="-457200" algn="l">
              <a:buFontTx/>
              <a:buChar char="-"/>
            </a:pPr>
            <a:r>
              <a:rPr lang="fr-FR" b="1" dirty="0">
                <a:solidFill>
                  <a:schemeClr val="tx1"/>
                </a:solidFill>
              </a:rPr>
              <a:t>Michel MONCHENY,  Secrétaire de JUE</a:t>
            </a:r>
          </a:p>
          <a:p>
            <a:endParaRPr lang="fr-FR" b="1" dirty="0">
              <a:solidFill>
                <a:schemeClr val="tx1"/>
              </a:solidFill>
            </a:endParaRPr>
          </a:p>
          <a:p>
            <a:pPr algn="l"/>
            <a:r>
              <a:rPr lang="fr-FR" b="1" dirty="0">
                <a:solidFill>
                  <a:schemeClr val="tx1"/>
                </a:solidFill>
              </a:rPr>
              <a:t>	Invités : - Jean-Luc SAVY, Maire de </a:t>
            </a:r>
            <a:r>
              <a:rPr lang="fr-FR" b="1" dirty="0" err="1">
                <a:solidFill>
                  <a:schemeClr val="tx1"/>
                </a:solidFill>
              </a:rPr>
              <a:t>Juvignac</a:t>
            </a:r>
            <a:endParaRPr lang="fr-FR" b="1" dirty="0">
              <a:solidFill>
                <a:schemeClr val="tx1"/>
              </a:solidFill>
            </a:endParaRPr>
          </a:p>
          <a:p>
            <a:pPr algn="l"/>
            <a:r>
              <a:rPr lang="fr-FR" b="1" dirty="0">
                <a:solidFill>
                  <a:schemeClr val="tx1"/>
                </a:solidFill>
              </a:rPr>
              <a:t>	               - Luc BRAEMER, Adjoint au Maire, délégué à l’urbanisme</a:t>
            </a:r>
          </a:p>
        </p:txBody>
      </p:sp>
      <p:sp>
        <p:nvSpPr>
          <p:cNvPr id="4" name="ZoneTexte 3"/>
          <p:cNvSpPr txBox="1"/>
          <p:nvPr/>
        </p:nvSpPr>
        <p:spPr>
          <a:xfrm>
            <a:off x="395536" y="476672"/>
            <a:ext cx="1486304" cy="646331"/>
          </a:xfrm>
          <a:prstGeom prst="rect">
            <a:avLst/>
          </a:prstGeom>
          <a:noFill/>
        </p:spPr>
        <p:txBody>
          <a:bodyPr wrap="none" rtlCol="0">
            <a:spAutoFit/>
          </a:bodyPr>
          <a:lstStyle/>
          <a:p>
            <a:r>
              <a:rPr lang="fr-FR" sz="3600" b="1" dirty="0">
                <a:solidFill>
                  <a:srgbClr val="00CC00"/>
                </a:solidFill>
                <a:latin typeface="Swis721 Blk BT" panose="020B0904030502020204" pitchFamily="34" charset="0"/>
                <a:cs typeface="Aharoni" panose="02010803020104030203" pitchFamily="2" charset="-79"/>
              </a:rPr>
              <a:t>J.U.E</a:t>
            </a:r>
          </a:p>
        </p:txBody>
      </p:sp>
      <p:pic>
        <p:nvPicPr>
          <p:cNvPr id="1026" name="Picture 2" descr="C:\Users\a.fiorotto\Desktop\JUE\CONFERENCES\2017\AG 12 mai\affiche\logo CO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728" y="5468076"/>
            <a:ext cx="2664296" cy="8903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fiorotto\Desktop\JUE\CONFERENCES\2017\AG 12 mai\affiche\logoSC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2554" y="5273915"/>
            <a:ext cx="2009926"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6"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
        <p:nvSpPr>
          <p:cNvPr id="7" name="Espace réservé du numéro de diapositive 6"/>
          <p:cNvSpPr>
            <a:spLocks noGrp="1"/>
          </p:cNvSpPr>
          <p:nvPr>
            <p:ph type="sldNum" sz="quarter" idx="12"/>
          </p:nvPr>
        </p:nvSpPr>
        <p:spPr>
          <a:xfrm>
            <a:off x="8532440" y="6453336"/>
            <a:ext cx="504056" cy="365125"/>
          </a:xfrm>
        </p:spPr>
        <p:txBody>
          <a:bodyPr/>
          <a:lstStyle/>
          <a:p>
            <a:r>
              <a:rPr lang="fr-FR" dirty="0">
                <a:solidFill>
                  <a:schemeClr val="bg1">
                    <a:lumMod val="50000"/>
                  </a:schemeClr>
                </a:solidFill>
              </a:rPr>
              <a:t>1</a:t>
            </a:r>
          </a:p>
        </p:txBody>
      </p:sp>
      <p:sp>
        <p:nvSpPr>
          <p:cNvPr id="8" name="ZoneTexte 7"/>
          <p:cNvSpPr txBox="1"/>
          <p:nvPr/>
        </p:nvSpPr>
        <p:spPr>
          <a:xfrm>
            <a:off x="755575" y="5620888"/>
            <a:ext cx="2117887" cy="584775"/>
          </a:xfrm>
          <a:prstGeom prst="rect">
            <a:avLst/>
          </a:prstGeom>
          <a:noFill/>
        </p:spPr>
        <p:txBody>
          <a:bodyPr wrap="none" rtlCol="0">
            <a:spAutoFit/>
          </a:bodyPr>
          <a:lstStyle/>
          <a:p>
            <a:r>
              <a:rPr lang="fr-FR" sz="3200" b="1" dirty="0">
                <a:solidFill>
                  <a:srgbClr val="7030A0"/>
                </a:solidFill>
              </a:rPr>
              <a:t>PLH et </a:t>
            </a:r>
            <a:r>
              <a:rPr lang="fr-FR" sz="3200" b="1" dirty="0" err="1">
                <a:solidFill>
                  <a:srgbClr val="7030A0"/>
                </a:solidFill>
              </a:rPr>
              <a:t>PLUi</a:t>
            </a:r>
            <a:endParaRPr lang="fr-FR" sz="3200" b="1" dirty="0">
              <a:solidFill>
                <a:srgbClr val="7030A0"/>
              </a:solidFill>
            </a:endParaRPr>
          </a:p>
        </p:txBody>
      </p:sp>
    </p:spTree>
    <p:extLst>
      <p:ext uri="{BB962C8B-B14F-4D97-AF65-F5344CB8AC3E}">
        <p14:creationId xmlns:p14="http://schemas.microsoft.com/office/powerpoint/2010/main" val="242337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412777"/>
            <a:ext cx="8147248" cy="1152128"/>
          </a:xfrm>
        </p:spPr>
        <p:txBody>
          <a:bodyPr>
            <a:normAutofit/>
          </a:bodyPr>
          <a:lstStyle/>
          <a:p>
            <a:pPr>
              <a:buNone/>
            </a:pPr>
            <a:r>
              <a:rPr lang="fr-FR" sz="2800" dirty="0"/>
              <a:t>3</a:t>
            </a:r>
            <a:r>
              <a:rPr lang="fr-FR" sz="2800" b="1" u="sng" dirty="0"/>
              <a:t>. Les </a:t>
            </a:r>
            <a:r>
              <a:rPr lang="fr-FR" sz="2800" u="sng" dirty="0"/>
              <a:t>(principales) </a:t>
            </a:r>
            <a:r>
              <a:rPr lang="fr-FR" sz="2800" b="1" u="sng" dirty="0"/>
              <a:t>absences de réalisation en matière de voirie</a:t>
            </a:r>
          </a:p>
        </p:txBody>
      </p:sp>
      <p:sp>
        <p:nvSpPr>
          <p:cNvPr id="6" name="Espace réservé du numéro de diapositive 5"/>
          <p:cNvSpPr>
            <a:spLocks noGrp="1"/>
          </p:cNvSpPr>
          <p:nvPr>
            <p:ph type="sldNum" sz="quarter" idx="12"/>
          </p:nvPr>
        </p:nvSpPr>
        <p:spPr>
          <a:xfrm>
            <a:off x="6830888" y="6448251"/>
            <a:ext cx="2133600" cy="365125"/>
          </a:xfrm>
        </p:spPr>
        <p:txBody>
          <a:bodyPr/>
          <a:lstStyle/>
          <a:p>
            <a:fld id="{2FB96C3E-3469-483D-9EC1-D56E401DF079}" type="slidenum">
              <a:rPr lang="fr-FR" smtClean="0"/>
              <a:pPr/>
              <a:t>10</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700" y="2030836"/>
            <a:ext cx="3250292" cy="4210860"/>
          </a:xfrm>
          <a:prstGeom prst="rect">
            <a:avLst/>
          </a:prstGeom>
          <a:ln>
            <a:noFill/>
          </a:ln>
          <a:effectLst>
            <a:outerShdw blurRad="292100" dist="139700" dir="2700000" algn="tl" rotWithShape="0">
              <a:srgbClr val="333333">
                <a:alpha val="65000"/>
              </a:srgbClr>
            </a:outerShdw>
          </a:effectLst>
        </p:spPr>
      </p:pic>
      <p:sp>
        <p:nvSpPr>
          <p:cNvPr id="9" name="ZoneTexte 8"/>
          <p:cNvSpPr txBox="1"/>
          <p:nvPr/>
        </p:nvSpPr>
        <p:spPr>
          <a:xfrm rot="19482294">
            <a:off x="5366347" y="2234231"/>
            <a:ext cx="585535" cy="338554"/>
          </a:xfrm>
          <a:prstGeom prst="rect">
            <a:avLst/>
          </a:prstGeom>
          <a:noFill/>
        </p:spPr>
        <p:txBody>
          <a:bodyPr wrap="square" rtlCol="0">
            <a:spAutoFit/>
          </a:bodyPr>
          <a:lstStyle/>
          <a:p>
            <a:r>
              <a:rPr lang="fr-FR" sz="1600" dirty="0"/>
              <a:t>LIEN</a:t>
            </a:r>
          </a:p>
        </p:txBody>
      </p:sp>
      <p:sp>
        <p:nvSpPr>
          <p:cNvPr id="10" name="ZoneTexte 9"/>
          <p:cNvSpPr txBox="1"/>
          <p:nvPr/>
        </p:nvSpPr>
        <p:spPr>
          <a:xfrm rot="899877">
            <a:off x="7169163" y="4414215"/>
            <a:ext cx="602857" cy="338554"/>
          </a:xfrm>
          <a:prstGeom prst="rect">
            <a:avLst/>
          </a:prstGeom>
          <a:noFill/>
        </p:spPr>
        <p:txBody>
          <a:bodyPr wrap="none" rtlCol="0">
            <a:spAutoFit/>
          </a:bodyPr>
          <a:lstStyle/>
          <a:p>
            <a:r>
              <a:rPr lang="fr-FR" sz="1600" dirty="0"/>
              <a:t>COM</a:t>
            </a:r>
          </a:p>
        </p:txBody>
      </p:sp>
      <p:sp>
        <p:nvSpPr>
          <p:cNvPr id="11" name="ZoneTexte 10"/>
          <p:cNvSpPr txBox="1"/>
          <p:nvPr/>
        </p:nvSpPr>
        <p:spPr>
          <a:xfrm rot="1582802">
            <a:off x="5962015" y="3120036"/>
            <a:ext cx="603050" cy="307777"/>
          </a:xfrm>
          <a:prstGeom prst="rect">
            <a:avLst/>
          </a:prstGeom>
          <a:noFill/>
        </p:spPr>
        <p:txBody>
          <a:bodyPr wrap="none" rtlCol="0">
            <a:spAutoFit/>
          </a:bodyPr>
          <a:lstStyle/>
          <a:p>
            <a:r>
              <a:rPr lang="fr-FR" sz="1400" dirty="0">
                <a:solidFill>
                  <a:srgbClr val="FF0000"/>
                </a:solidFill>
              </a:rPr>
              <a:t>A 750</a:t>
            </a:r>
          </a:p>
        </p:txBody>
      </p:sp>
      <p:sp>
        <p:nvSpPr>
          <p:cNvPr id="13" name="ZoneTexte 12"/>
          <p:cNvSpPr txBox="1"/>
          <p:nvPr/>
        </p:nvSpPr>
        <p:spPr>
          <a:xfrm rot="3730000">
            <a:off x="6072429" y="5003223"/>
            <a:ext cx="740716" cy="338554"/>
          </a:xfrm>
          <a:prstGeom prst="rect">
            <a:avLst/>
          </a:prstGeom>
          <a:noFill/>
        </p:spPr>
        <p:txBody>
          <a:bodyPr wrap="none" rtlCol="0">
            <a:spAutoFit/>
          </a:bodyPr>
          <a:lstStyle/>
          <a:p>
            <a:r>
              <a:rPr lang="fr-FR" sz="1600" dirty="0"/>
              <a:t>LICOM</a:t>
            </a:r>
          </a:p>
        </p:txBody>
      </p:sp>
      <p:sp>
        <p:nvSpPr>
          <p:cNvPr id="12" name="Rectangle 11"/>
          <p:cNvSpPr/>
          <p:nvPr/>
        </p:nvSpPr>
        <p:spPr>
          <a:xfrm>
            <a:off x="395536" y="2420888"/>
            <a:ext cx="4572000" cy="4093428"/>
          </a:xfrm>
          <a:prstGeom prst="rect">
            <a:avLst/>
          </a:prstGeom>
        </p:spPr>
        <p:txBody>
          <a:bodyPr wrap="square">
            <a:spAutoFit/>
          </a:bodyPr>
          <a:lstStyle/>
          <a:p>
            <a:pPr algn="just" defTabSz="777875">
              <a:buFontTx/>
              <a:buChar char="-"/>
              <a:tabLst>
                <a:tab pos="3768725" algn="l"/>
              </a:tabLst>
            </a:pPr>
            <a:r>
              <a:rPr lang="fr-FR" sz="2000" b="1" dirty="0"/>
              <a:t> LIEN de Saint </a:t>
            </a:r>
            <a:r>
              <a:rPr lang="fr-FR" sz="2000" b="1" dirty="0" err="1"/>
              <a:t>Gély</a:t>
            </a:r>
            <a:r>
              <a:rPr lang="fr-FR" sz="2000" b="1" dirty="0"/>
              <a:t> à Bel-Air</a:t>
            </a:r>
            <a:r>
              <a:rPr lang="fr-FR" sz="2000" dirty="0"/>
              <a:t>: compétence Conseil Départemental Hérault. En discussion depuis 1990. Arrêté d’utilité publique (DUP) signée le 9/03/15, annulé le 05/02/18 par la Cour d’appel de Marseille. Recours auprès du Conseil d’Etat…</a:t>
            </a:r>
          </a:p>
          <a:p>
            <a:pPr algn="just" defTabSz="777875">
              <a:tabLst>
                <a:tab pos="3768725" algn="l"/>
              </a:tabLst>
            </a:pPr>
            <a:endParaRPr lang="fr-FR" sz="2000" dirty="0"/>
          </a:p>
          <a:p>
            <a:pPr algn="just" defTabSz="777875">
              <a:tabLst>
                <a:tab pos="3768725" algn="l"/>
              </a:tabLst>
            </a:pPr>
            <a:r>
              <a:rPr lang="fr-FR" sz="2000" dirty="0"/>
              <a:t>- </a:t>
            </a:r>
            <a:r>
              <a:rPr lang="fr-FR" sz="2000" b="1" dirty="0"/>
              <a:t>LICOM (Liaison Intercommunale à l’Ouest de Montpellier)</a:t>
            </a:r>
            <a:r>
              <a:rPr lang="fr-FR" sz="2000" dirty="0"/>
              <a:t>: Compétence Montpellier Méditerranée Métropole. En discussion depuis 2003. DUP signée en 2008 mais caduque depuis juillet 2017.</a:t>
            </a:r>
          </a:p>
        </p:txBody>
      </p:sp>
      <p:sp>
        <p:nvSpPr>
          <p:cNvPr id="14"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5"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16" name="ZoneTexte 15"/>
          <p:cNvSpPr txBox="1"/>
          <p:nvPr/>
        </p:nvSpPr>
        <p:spPr>
          <a:xfrm>
            <a:off x="6612034" y="5631388"/>
            <a:ext cx="420308" cy="307777"/>
          </a:xfrm>
          <a:prstGeom prst="rect">
            <a:avLst/>
          </a:prstGeom>
          <a:noFill/>
        </p:spPr>
        <p:txBody>
          <a:bodyPr wrap="none" rtlCol="0">
            <a:spAutoFit/>
          </a:bodyPr>
          <a:lstStyle/>
          <a:p>
            <a:r>
              <a:rPr lang="fr-FR" sz="1400" dirty="0">
                <a:solidFill>
                  <a:srgbClr val="FF0000"/>
                </a:solidFill>
              </a:rPr>
              <a:t>A 9</a:t>
            </a:r>
          </a:p>
        </p:txBody>
      </p:sp>
      <p:sp>
        <p:nvSpPr>
          <p:cNvPr id="4" name="Forme libre 3"/>
          <p:cNvSpPr/>
          <p:nvPr/>
        </p:nvSpPr>
        <p:spPr>
          <a:xfrm>
            <a:off x="6186616" y="3954162"/>
            <a:ext cx="527222" cy="1696995"/>
          </a:xfrm>
          <a:custGeom>
            <a:avLst/>
            <a:gdLst>
              <a:gd name="connsiteX0" fmla="*/ 535460 w 535460"/>
              <a:gd name="connsiteY0" fmla="*/ 0 h 1680519"/>
              <a:gd name="connsiteX1" fmla="*/ 362465 w 535460"/>
              <a:gd name="connsiteY1" fmla="*/ 41189 h 1680519"/>
              <a:gd name="connsiteX2" fmla="*/ 255373 w 535460"/>
              <a:gd name="connsiteY2" fmla="*/ 32951 h 1680519"/>
              <a:gd name="connsiteX3" fmla="*/ 214184 w 535460"/>
              <a:gd name="connsiteY3" fmla="*/ 140043 h 1680519"/>
              <a:gd name="connsiteX4" fmla="*/ 107092 w 535460"/>
              <a:gd name="connsiteY4" fmla="*/ 230659 h 1680519"/>
              <a:gd name="connsiteX5" fmla="*/ 49427 w 535460"/>
              <a:gd name="connsiteY5" fmla="*/ 263611 h 1680519"/>
              <a:gd name="connsiteX6" fmla="*/ 49427 w 535460"/>
              <a:gd name="connsiteY6" fmla="*/ 411892 h 1680519"/>
              <a:gd name="connsiteX7" fmla="*/ 74141 w 535460"/>
              <a:gd name="connsiteY7" fmla="*/ 494270 h 1680519"/>
              <a:gd name="connsiteX8" fmla="*/ 8238 w 535460"/>
              <a:gd name="connsiteY8" fmla="*/ 667265 h 1680519"/>
              <a:gd name="connsiteX9" fmla="*/ 0 w 535460"/>
              <a:gd name="connsiteY9" fmla="*/ 832021 h 1680519"/>
              <a:gd name="connsiteX10" fmla="*/ 24714 w 535460"/>
              <a:gd name="connsiteY10" fmla="*/ 972065 h 1680519"/>
              <a:gd name="connsiteX11" fmla="*/ 41189 w 535460"/>
              <a:gd name="connsiteY11" fmla="*/ 1103870 h 1680519"/>
              <a:gd name="connsiteX12" fmla="*/ 82379 w 535460"/>
              <a:gd name="connsiteY12" fmla="*/ 1194486 h 1680519"/>
              <a:gd name="connsiteX13" fmla="*/ 172995 w 535460"/>
              <a:gd name="connsiteY13" fmla="*/ 1293340 h 1680519"/>
              <a:gd name="connsiteX14" fmla="*/ 148281 w 535460"/>
              <a:gd name="connsiteY14" fmla="*/ 1408670 h 1680519"/>
              <a:gd name="connsiteX15" fmla="*/ 296562 w 535460"/>
              <a:gd name="connsiteY15" fmla="*/ 1565189 h 1680519"/>
              <a:gd name="connsiteX16" fmla="*/ 428368 w 535460"/>
              <a:gd name="connsiteY16" fmla="*/ 1680519 h 1680519"/>
              <a:gd name="connsiteX0" fmla="*/ 527222 w 527222"/>
              <a:gd name="connsiteY0" fmla="*/ 0 h 1696995"/>
              <a:gd name="connsiteX1" fmla="*/ 362465 w 527222"/>
              <a:gd name="connsiteY1" fmla="*/ 57665 h 1696995"/>
              <a:gd name="connsiteX2" fmla="*/ 255373 w 527222"/>
              <a:gd name="connsiteY2" fmla="*/ 49427 h 1696995"/>
              <a:gd name="connsiteX3" fmla="*/ 214184 w 527222"/>
              <a:gd name="connsiteY3" fmla="*/ 156519 h 1696995"/>
              <a:gd name="connsiteX4" fmla="*/ 107092 w 527222"/>
              <a:gd name="connsiteY4" fmla="*/ 247135 h 1696995"/>
              <a:gd name="connsiteX5" fmla="*/ 49427 w 527222"/>
              <a:gd name="connsiteY5" fmla="*/ 280087 h 1696995"/>
              <a:gd name="connsiteX6" fmla="*/ 49427 w 527222"/>
              <a:gd name="connsiteY6" fmla="*/ 428368 h 1696995"/>
              <a:gd name="connsiteX7" fmla="*/ 74141 w 527222"/>
              <a:gd name="connsiteY7" fmla="*/ 510746 h 1696995"/>
              <a:gd name="connsiteX8" fmla="*/ 8238 w 527222"/>
              <a:gd name="connsiteY8" fmla="*/ 683741 h 1696995"/>
              <a:gd name="connsiteX9" fmla="*/ 0 w 527222"/>
              <a:gd name="connsiteY9" fmla="*/ 848497 h 1696995"/>
              <a:gd name="connsiteX10" fmla="*/ 24714 w 527222"/>
              <a:gd name="connsiteY10" fmla="*/ 988541 h 1696995"/>
              <a:gd name="connsiteX11" fmla="*/ 41189 w 527222"/>
              <a:gd name="connsiteY11" fmla="*/ 1120346 h 1696995"/>
              <a:gd name="connsiteX12" fmla="*/ 82379 w 527222"/>
              <a:gd name="connsiteY12" fmla="*/ 1210962 h 1696995"/>
              <a:gd name="connsiteX13" fmla="*/ 172995 w 527222"/>
              <a:gd name="connsiteY13" fmla="*/ 1309816 h 1696995"/>
              <a:gd name="connsiteX14" fmla="*/ 148281 w 527222"/>
              <a:gd name="connsiteY14" fmla="*/ 1425146 h 1696995"/>
              <a:gd name="connsiteX15" fmla="*/ 296562 w 527222"/>
              <a:gd name="connsiteY15" fmla="*/ 1581665 h 1696995"/>
              <a:gd name="connsiteX16" fmla="*/ 428368 w 527222"/>
              <a:gd name="connsiteY16" fmla="*/ 1696995 h 169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7222" h="1696995">
                <a:moveTo>
                  <a:pt x="527222" y="0"/>
                </a:moveTo>
                <a:lnTo>
                  <a:pt x="362465" y="57665"/>
                </a:lnTo>
                <a:lnTo>
                  <a:pt x="255373" y="49427"/>
                </a:lnTo>
                <a:lnTo>
                  <a:pt x="214184" y="156519"/>
                </a:lnTo>
                <a:lnTo>
                  <a:pt x="107092" y="247135"/>
                </a:lnTo>
                <a:lnTo>
                  <a:pt x="49427" y="280087"/>
                </a:lnTo>
                <a:lnTo>
                  <a:pt x="49427" y="428368"/>
                </a:lnTo>
                <a:lnTo>
                  <a:pt x="74141" y="510746"/>
                </a:lnTo>
                <a:lnTo>
                  <a:pt x="8238" y="683741"/>
                </a:lnTo>
                <a:lnTo>
                  <a:pt x="0" y="848497"/>
                </a:lnTo>
                <a:lnTo>
                  <a:pt x="24714" y="988541"/>
                </a:lnTo>
                <a:lnTo>
                  <a:pt x="41189" y="1120346"/>
                </a:lnTo>
                <a:lnTo>
                  <a:pt x="82379" y="1210962"/>
                </a:lnTo>
                <a:lnTo>
                  <a:pt x="172995" y="1309816"/>
                </a:lnTo>
                <a:lnTo>
                  <a:pt x="148281" y="1425146"/>
                </a:lnTo>
                <a:lnTo>
                  <a:pt x="296562" y="1581665"/>
                </a:lnTo>
                <a:lnTo>
                  <a:pt x="428368" y="1696995"/>
                </a:lnTo>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6300192" y="4607550"/>
            <a:ext cx="713657" cy="261610"/>
          </a:xfrm>
          <a:prstGeom prst="rect">
            <a:avLst/>
          </a:prstGeom>
          <a:noFill/>
        </p:spPr>
        <p:txBody>
          <a:bodyPr wrap="none" rtlCol="0">
            <a:spAutoFit/>
          </a:bodyPr>
          <a:lstStyle/>
          <a:p>
            <a:r>
              <a:rPr lang="fr-FR" sz="1050" dirty="0" err="1"/>
              <a:t>Lavérune</a:t>
            </a:r>
            <a:endParaRPr lang="fr-FR" sz="1050" dirty="0"/>
          </a:p>
        </p:txBody>
      </p:sp>
      <p:sp>
        <p:nvSpPr>
          <p:cNvPr id="18" name="ZoneTexte 17"/>
          <p:cNvSpPr txBox="1"/>
          <p:nvPr/>
        </p:nvSpPr>
        <p:spPr>
          <a:xfrm>
            <a:off x="6507017" y="3520826"/>
            <a:ext cx="646331" cy="253916"/>
          </a:xfrm>
          <a:prstGeom prst="rect">
            <a:avLst/>
          </a:prstGeom>
          <a:noFill/>
        </p:spPr>
        <p:txBody>
          <a:bodyPr wrap="none" rtlCol="0">
            <a:spAutoFit/>
          </a:bodyPr>
          <a:lstStyle/>
          <a:p>
            <a:r>
              <a:rPr lang="fr-FR" sz="1050" dirty="0" err="1"/>
              <a:t>Juvignac</a:t>
            </a:r>
            <a:endParaRPr lang="fr-FR" sz="1050" dirty="0"/>
          </a:p>
        </p:txBody>
      </p:sp>
      <p:sp>
        <p:nvSpPr>
          <p:cNvPr id="19" name="ZoneTexte 18"/>
          <p:cNvSpPr txBox="1"/>
          <p:nvPr/>
        </p:nvSpPr>
        <p:spPr>
          <a:xfrm>
            <a:off x="6382821" y="2535912"/>
            <a:ext cx="601447" cy="253916"/>
          </a:xfrm>
          <a:prstGeom prst="rect">
            <a:avLst/>
          </a:prstGeom>
          <a:noFill/>
        </p:spPr>
        <p:txBody>
          <a:bodyPr wrap="none" rtlCol="0">
            <a:spAutoFit/>
          </a:bodyPr>
          <a:lstStyle/>
          <a:p>
            <a:r>
              <a:rPr lang="fr-FR" sz="1050" dirty="0"/>
              <a:t>Grabels</a:t>
            </a:r>
          </a:p>
        </p:txBody>
      </p:sp>
      <p:sp>
        <p:nvSpPr>
          <p:cNvPr id="20" name="ZoneTexte 19"/>
          <p:cNvSpPr txBox="1"/>
          <p:nvPr/>
        </p:nvSpPr>
        <p:spPr>
          <a:xfrm>
            <a:off x="5171373" y="3757403"/>
            <a:ext cx="1308371" cy="253916"/>
          </a:xfrm>
          <a:prstGeom prst="rect">
            <a:avLst/>
          </a:prstGeom>
          <a:noFill/>
        </p:spPr>
        <p:txBody>
          <a:bodyPr wrap="none" rtlCol="0">
            <a:spAutoFit/>
          </a:bodyPr>
          <a:lstStyle/>
          <a:p>
            <a:r>
              <a:rPr lang="fr-FR" sz="1050" dirty="0"/>
              <a:t>St Georges d’Orques</a:t>
            </a:r>
          </a:p>
        </p:txBody>
      </p:sp>
      <p:sp>
        <p:nvSpPr>
          <p:cNvPr id="21" name="ZoneTexte 20"/>
          <p:cNvSpPr txBox="1"/>
          <p:nvPr/>
        </p:nvSpPr>
        <p:spPr>
          <a:xfrm>
            <a:off x="5382199" y="4733113"/>
            <a:ext cx="553357" cy="253916"/>
          </a:xfrm>
          <a:prstGeom prst="rect">
            <a:avLst/>
          </a:prstGeom>
          <a:noFill/>
        </p:spPr>
        <p:txBody>
          <a:bodyPr wrap="none" rtlCol="0">
            <a:spAutoFit/>
          </a:bodyPr>
          <a:lstStyle/>
          <a:p>
            <a:r>
              <a:rPr lang="fr-FR" sz="1050" dirty="0"/>
              <a:t>Pignan</a:t>
            </a:r>
          </a:p>
        </p:txBody>
      </p:sp>
      <p:sp>
        <p:nvSpPr>
          <p:cNvPr id="22" name="ZoneTexte 21"/>
          <p:cNvSpPr txBox="1"/>
          <p:nvPr/>
        </p:nvSpPr>
        <p:spPr>
          <a:xfrm>
            <a:off x="5658877" y="5141512"/>
            <a:ext cx="622286" cy="253916"/>
          </a:xfrm>
          <a:prstGeom prst="rect">
            <a:avLst/>
          </a:prstGeom>
          <a:noFill/>
        </p:spPr>
        <p:txBody>
          <a:bodyPr wrap="none" rtlCol="0">
            <a:spAutoFit/>
          </a:bodyPr>
          <a:lstStyle/>
          <a:p>
            <a:r>
              <a:rPr lang="fr-FR" sz="1050" dirty="0" err="1"/>
              <a:t>Saussan</a:t>
            </a:r>
            <a:endParaRPr lang="fr-FR" sz="1050" dirty="0"/>
          </a:p>
        </p:txBody>
      </p:sp>
      <p:sp>
        <p:nvSpPr>
          <p:cNvPr id="23" name="ZoneTexte 22"/>
          <p:cNvSpPr txBox="1"/>
          <p:nvPr/>
        </p:nvSpPr>
        <p:spPr>
          <a:xfrm>
            <a:off x="7683658" y="3876758"/>
            <a:ext cx="829073" cy="253916"/>
          </a:xfrm>
          <a:prstGeom prst="rect">
            <a:avLst/>
          </a:prstGeom>
          <a:noFill/>
        </p:spPr>
        <p:txBody>
          <a:bodyPr wrap="none" rtlCol="0">
            <a:spAutoFit/>
          </a:bodyPr>
          <a:lstStyle/>
          <a:p>
            <a:r>
              <a:rPr lang="fr-FR" sz="1050" dirty="0"/>
              <a:t>Montpellier</a:t>
            </a:r>
          </a:p>
        </p:txBody>
      </p:sp>
      <p:sp>
        <p:nvSpPr>
          <p:cNvPr id="24" name="ZoneTexte 23"/>
          <p:cNvSpPr txBox="1"/>
          <p:nvPr/>
        </p:nvSpPr>
        <p:spPr>
          <a:xfrm>
            <a:off x="5752994" y="5668203"/>
            <a:ext cx="750526" cy="253916"/>
          </a:xfrm>
          <a:prstGeom prst="rect">
            <a:avLst/>
          </a:prstGeom>
          <a:noFill/>
        </p:spPr>
        <p:txBody>
          <a:bodyPr wrap="none" rtlCol="0">
            <a:spAutoFit/>
          </a:bodyPr>
          <a:lstStyle/>
          <a:p>
            <a:r>
              <a:rPr lang="fr-FR" sz="1050" dirty="0" err="1"/>
              <a:t>Fabrègues</a:t>
            </a:r>
            <a:endParaRPr lang="fr-FR" sz="1050" dirty="0"/>
          </a:p>
        </p:txBody>
      </p:sp>
      <p:sp>
        <p:nvSpPr>
          <p:cNvPr id="25" name="ZoneTexte 24"/>
          <p:cNvSpPr txBox="1"/>
          <p:nvPr/>
        </p:nvSpPr>
        <p:spPr>
          <a:xfrm>
            <a:off x="6804248" y="5047292"/>
            <a:ext cx="1098378" cy="253916"/>
          </a:xfrm>
          <a:prstGeom prst="rect">
            <a:avLst/>
          </a:prstGeom>
          <a:noFill/>
        </p:spPr>
        <p:txBody>
          <a:bodyPr wrap="none" rtlCol="0">
            <a:spAutoFit/>
          </a:bodyPr>
          <a:lstStyle/>
          <a:p>
            <a:r>
              <a:rPr lang="fr-FR" sz="1050" dirty="0"/>
              <a:t>St Jean de Védas</a:t>
            </a:r>
          </a:p>
        </p:txBody>
      </p:sp>
      <p:sp>
        <p:nvSpPr>
          <p:cNvPr id="5" name="Forme libre 4"/>
          <p:cNvSpPr/>
          <p:nvPr/>
        </p:nvSpPr>
        <p:spPr>
          <a:xfrm>
            <a:off x="5549497" y="2030836"/>
            <a:ext cx="1186249" cy="1128584"/>
          </a:xfrm>
          <a:custGeom>
            <a:avLst/>
            <a:gdLst>
              <a:gd name="connsiteX0" fmla="*/ 57665 w 1186249"/>
              <a:gd name="connsiteY0" fmla="*/ 1128584 h 1128584"/>
              <a:gd name="connsiteX1" fmla="*/ 82379 w 1186249"/>
              <a:gd name="connsiteY1" fmla="*/ 996779 h 1128584"/>
              <a:gd name="connsiteX2" fmla="*/ 0 w 1186249"/>
              <a:gd name="connsiteY2" fmla="*/ 733168 h 1128584"/>
              <a:gd name="connsiteX3" fmla="*/ 49427 w 1186249"/>
              <a:gd name="connsiteY3" fmla="*/ 584887 h 1128584"/>
              <a:gd name="connsiteX4" fmla="*/ 189471 w 1186249"/>
              <a:gd name="connsiteY4" fmla="*/ 411892 h 1128584"/>
              <a:gd name="connsiteX5" fmla="*/ 420130 w 1186249"/>
              <a:gd name="connsiteY5" fmla="*/ 271849 h 1128584"/>
              <a:gd name="connsiteX6" fmla="*/ 691979 w 1186249"/>
              <a:gd name="connsiteY6" fmla="*/ 197708 h 1128584"/>
              <a:gd name="connsiteX7" fmla="*/ 922638 w 1186249"/>
              <a:gd name="connsiteY7" fmla="*/ 164757 h 1128584"/>
              <a:gd name="connsiteX8" fmla="*/ 1186249 w 1186249"/>
              <a:gd name="connsiteY8" fmla="*/ 0 h 112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249" h="1128584">
                <a:moveTo>
                  <a:pt x="57665" y="1128584"/>
                </a:moveTo>
                <a:lnTo>
                  <a:pt x="82379" y="996779"/>
                </a:lnTo>
                <a:lnTo>
                  <a:pt x="0" y="733168"/>
                </a:lnTo>
                <a:lnTo>
                  <a:pt x="49427" y="584887"/>
                </a:lnTo>
                <a:lnTo>
                  <a:pt x="189471" y="411892"/>
                </a:lnTo>
                <a:lnTo>
                  <a:pt x="420130" y="271849"/>
                </a:lnTo>
                <a:lnTo>
                  <a:pt x="691979" y="197708"/>
                </a:lnTo>
                <a:lnTo>
                  <a:pt x="922638" y="164757"/>
                </a:lnTo>
                <a:lnTo>
                  <a:pt x="1186249"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16570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412777"/>
            <a:ext cx="8147248" cy="1152128"/>
          </a:xfrm>
        </p:spPr>
        <p:txBody>
          <a:bodyPr>
            <a:normAutofit/>
          </a:bodyPr>
          <a:lstStyle/>
          <a:p>
            <a:pPr>
              <a:buNone/>
            </a:pPr>
            <a:r>
              <a:rPr lang="fr-FR" sz="2800" dirty="0"/>
              <a:t>3</a:t>
            </a:r>
            <a:r>
              <a:rPr lang="fr-FR" sz="2800" b="1" u="sng" dirty="0"/>
              <a:t>. Les </a:t>
            </a:r>
            <a:r>
              <a:rPr lang="fr-FR" sz="2800" u="sng" dirty="0"/>
              <a:t>(principales) </a:t>
            </a:r>
            <a:r>
              <a:rPr lang="fr-FR" sz="2800" b="1" u="sng" dirty="0"/>
              <a:t>absences de réalisation en matière de voirie</a:t>
            </a:r>
          </a:p>
        </p:txBody>
      </p:sp>
      <p:sp>
        <p:nvSpPr>
          <p:cNvPr id="6" name="Espace réservé du numéro de diapositive 5"/>
          <p:cNvSpPr>
            <a:spLocks noGrp="1"/>
          </p:cNvSpPr>
          <p:nvPr>
            <p:ph type="sldNum" sz="quarter" idx="12"/>
          </p:nvPr>
        </p:nvSpPr>
        <p:spPr>
          <a:xfrm>
            <a:off x="6830888" y="6448251"/>
            <a:ext cx="2133600" cy="365125"/>
          </a:xfrm>
        </p:spPr>
        <p:txBody>
          <a:bodyPr/>
          <a:lstStyle/>
          <a:p>
            <a:fld id="{2FB96C3E-3469-483D-9EC1-D56E401DF079}" type="slidenum">
              <a:rPr lang="fr-FR" smtClean="0"/>
              <a:pPr/>
              <a:t>11</a:t>
            </a:fld>
            <a:endParaRPr lang="fr-FR"/>
          </a:p>
        </p:txBody>
      </p:sp>
      <p:sp>
        <p:nvSpPr>
          <p:cNvPr id="12" name="Rectangle 11"/>
          <p:cNvSpPr/>
          <p:nvPr/>
        </p:nvSpPr>
        <p:spPr>
          <a:xfrm>
            <a:off x="395536" y="2420888"/>
            <a:ext cx="5472608" cy="4093428"/>
          </a:xfrm>
          <a:prstGeom prst="rect">
            <a:avLst/>
          </a:prstGeom>
        </p:spPr>
        <p:txBody>
          <a:bodyPr wrap="square">
            <a:spAutoFit/>
          </a:bodyPr>
          <a:lstStyle/>
          <a:p>
            <a:pPr algn="just" defTabSz="777875">
              <a:buFontTx/>
              <a:buChar char="-"/>
              <a:tabLst>
                <a:tab pos="3768725" algn="l"/>
              </a:tabLst>
            </a:pPr>
            <a:r>
              <a:rPr lang="fr-FR" sz="2000" b="1" dirty="0"/>
              <a:t> COM (Contournement Ouest de Montpellier)</a:t>
            </a:r>
            <a:r>
              <a:rPr lang="fr-FR" sz="2000" dirty="0"/>
              <a:t>: compétence Etat (DREAL), inscrit au Contrat Plan Etat-Région 2015/2020 (CPER). En discussion depuis les années 90, puis abandonné et refaisant surface 20 ans plus tard. </a:t>
            </a:r>
          </a:p>
          <a:p>
            <a:pPr algn="just" defTabSz="777875">
              <a:tabLst>
                <a:tab pos="3768725" algn="l"/>
              </a:tabLst>
            </a:pPr>
            <a:r>
              <a:rPr lang="fr-FR" sz="2000" dirty="0"/>
              <a:t>Après les concertations à l’automne 2016, il était prévu :</a:t>
            </a:r>
          </a:p>
          <a:p>
            <a:pPr lvl="1" algn="just" defTabSz="777875">
              <a:buFont typeface="Wingdings" pitchFamily="2" charset="2"/>
              <a:buChar char="§"/>
              <a:tabLst>
                <a:tab pos="3768725" algn="l"/>
              </a:tabLst>
            </a:pPr>
            <a:r>
              <a:rPr lang="fr-FR" sz="2000" dirty="0"/>
              <a:t> Poursuite des études en 2017</a:t>
            </a:r>
          </a:p>
          <a:p>
            <a:pPr lvl="1" algn="just" defTabSz="777875">
              <a:buFont typeface="Wingdings" pitchFamily="2" charset="2"/>
              <a:buChar char="§"/>
              <a:tabLst>
                <a:tab pos="3768725" algn="l"/>
              </a:tabLst>
            </a:pPr>
            <a:r>
              <a:rPr lang="fr-FR" sz="2000" dirty="0"/>
              <a:t> Enquêtes publiques en 2018</a:t>
            </a:r>
          </a:p>
          <a:p>
            <a:pPr lvl="1" algn="just" defTabSz="777875">
              <a:buFont typeface="Wingdings" pitchFamily="2" charset="2"/>
              <a:buChar char="§"/>
              <a:tabLst>
                <a:tab pos="3768725" algn="l"/>
              </a:tabLst>
            </a:pPr>
            <a:r>
              <a:rPr lang="fr-FR" sz="2000" dirty="0"/>
              <a:t> Démarrage des travaux en 2020</a:t>
            </a:r>
          </a:p>
          <a:p>
            <a:pPr lvl="1" algn="just" defTabSz="777875">
              <a:buFont typeface="Wingdings" pitchFamily="2" charset="2"/>
              <a:buChar char="§"/>
              <a:tabLst>
                <a:tab pos="3768725" algn="l"/>
              </a:tabLst>
            </a:pPr>
            <a:r>
              <a:rPr lang="fr-FR" sz="2000" dirty="0"/>
              <a:t> Mise en service progressive à partir de 2025</a:t>
            </a:r>
          </a:p>
          <a:p>
            <a:pPr marL="0" lvl="1" algn="just" defTabSz="777875">
              <a:tabLst>
                <a:tab pos="3768725" algn="l"/>
              </a:tabLst>
            </a:pPr>
            <a:r>
              <a:rPr lang="fr-FR" sz="2000" dirty="0"/>
              <a:t>Ouverture du LIEN annoncé en 2022 </a:t>
            </a:r>
          </a:p>
          <a:p>
            <a:pPr marL="0" lvl="1" algn="just" defTabSz="777875">
              <a:tabLst>
                <a:tab pos="3768725" algn="l"/>
              </a:tabLst>
            </a:pPr>
            <a:r>
              <a:rPr lang="fr-FR" sz="2000" dirty="0"/>
              <a:t>Ouverture du LICOM après 2025</a:t>
            </a:r>
          </a:p>
        </p:txBody>
      </p:sp>
      <p:sp>
        <p:nvSpPr>
          <p:cNvPr id="14"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5"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17" name="Flèche droite 16"/>
          <p:cNvSpPr/>
          <p:nvPr/>
        </p:nvSpPr>
        <p:spPr>
          <a:xfrm>
            <a:off x="5897777" y="5432969"/>
            <a:ext cx="721151"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614668" y="5390686"/>
            <a:ext cx="1567545" cy="369332"/>
          </a:xfrm>
          <a:prstGeom prst="rect">
            <a:avLst/>
          </a:prstGeom>
          <a:noFill/>
        </p:spPr>
        <p:txBody>
          <a:bodyPr wrap="none" rtlCol="0">
            <a:spAutoFit/>
          </a:bodyPr>
          <a:lstStyle/>
          <a:p>
            <a:r>
              <a:rPr lang="fr-FR" dirty="0">
                <a:solidFill>
                  <a:srgbClr val="FF0000"/>
                </a:solidFill>
              </a:rPr>
              <a:t>Financement ?</a:t>
            </a:r>
          </a:p>
        </p:txBody>
      </p:sp>
      <p:sp>
        <p:nvSpPr>
          <p:cNvPr id="19" name="Flèche droite 18"/>
          <p:cNvSpPr/>
          <p:nvPr/>
        </p:nvSpPr>
        <p:spPr>
          <a:xfrm>
            <a:off x="4355976" y="5877272"/>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a:off x="4355976" y="6165304"/>
            <a:ext cx="97840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580112" y="5805264"/>
            <a:ext cx="2660985" cy="369332"/>
          </a:xfrm>
          <a:prstGeom prst="rect">
            <a:avLst/>
          </a:prstGeom>
          <a:noFill/>
        </p:spPr>
        <p:txBody>
          <a:bodyPr wrap="none" rtlCol="0">
            <a:spAutoFit/>
          </a:bodyPr>
          <a:lstStyle/>
          <a:p>
            <a:r>
              <a:rPr lang="fr-FR" dirty="0">
                <a:solidFill>
                  <a:srgbClr val="FF0000"/>
                </a:solidFill>
              </a:rPr>
              <a:t>Retardement administratif</a:t>
            </a:r>
          </a:p>
        </p:txBody>
      </p:sp>
      <p:sp>
        <p:nvSpPr>
          <p:cNvPr id="22" name="ZoneTexte 21"/>
          <p:cNvSpPr txBox="1"/>
          <p:nvPr/>
        </p:nvSpPr>
        <p:spPr>
          <a:xfrm>
            <a:off x="5580112" y="6093296"/>
            <a:ext cx="2510752" cy="369332"/>
          </a:xfrm>
          <a:prstGeom prst="rect">
            <a:avLst/>
          </a:prstGeom>
          <a:noFill/>
        </p:spPr>
        <p:txBody>
          <a:bodyPr wrap="none" rtlCol="0">
            <a:spAutoFit/>
          </a:bodyPr>
          <a:lstStyle/>
          <a:p>
            <a:r>
              <a:rPr lang="fr-FR" dirty="0">
                <a:solidFill>
                  <a:srgbClr val="FF0000"/>
                </a:solidFill>
              </a:rPr>
              <a:t>Retard / classement AOC</a:t>
            </a:r>
          </a:p>
        </p:txBody>
      </p:sp>
      <p:pic>
        <p:nvPicPr>
          <p:cNvPr id="4" name="Image 3"/>
          <p:cNvPicPr>
            <a:picLocks noChangeAspect="1"/>
          </p:cNvPicPr>
          <p:nvPr/>
        </p:nvPicPr>
        <p:blipFill>
          <a:blip r:embed="rId2"/>
          <a:stretch>
            <a:fillRect/>
          </a:stretch>
        </p:blipFill>
        <p:spPr>
          <a:xfrm>
            <a:off x="5981384" y="1982355"/>
            <a:ext cx="2990191" cy="3323713"/>
          </a:xfrm>
          <a:prstGeom prst="rect">
            <a:avLst/>
          </a:prstGeom>
          <a:ln>
            <a:noFill/>
          </a:ln>
          <a:effectLst>
            <a:outerShdw blurRad="292100" dist="139700" dir="2700000" algn="tl" rotWithShape="0">
              <a:srgbClr val="333333">
                <a:alpha val="65000"/>
              </a:srgbClr>
            </a:outerShdw>
          </a:effectLst>
        </p:spPr>
      </p:pic>
      <p:cxnSp>
        <p:nvCxnSpPr>
          <p:cNvPr id="7" name="Connecteur droit 6"/>
          <p:cNvCxnSpPr/>
          <p:nvPr/>
        </p:nvCxnSpPr>
        <p:spPr>
          <a:xfrm>
            <a:off x="5796136" y="4581128"/>
            <a:ext cx="0" cy="122413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57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556792"/>
            <a:ext cx="8435280" cy="4569371"/>
          </a:xfrm>
        </p:spPr>
        <p:txBody>
          <a:bodyPr>
            <a:normAutofit fontScale="70000" lnSpcReduction="20000"/>
          </a:bodyPr>
          <a:lstStyle/>
          <a:p>
            <a:pPr algn="just">
              <a:buNone/>
            </a:pPr>
            <a:r>
              <a:rPr lang="fr-FR" sz="4000" u="sng" dirty="0"/>
              <a:t>3. </a:t>
            </a:r>
            <a:r>
              <a:rPr lang="fr-FR" sz="4000" b="1" u="sng" dirty="0"/>
              <a:t>Les</a:t>
            </a:r>
            <a:r>
              <a:rPr lang="fr-FR" sz="4000" u="sng" dirty="0"/>
              <a:t> (principales) </a:t>
            </a:r>
            <a:r>
              <a:rPr lang="fr-FR" sz="4000" b="1" u="sng" dirty="0"/>
              <a:t>réalisations  en matière de construction</a:t>
            </a:r>
          </a:p>
          <a:p>
            <a:pPr marL="0" indent="0" algn="just">
              <a:buNone/>
            </a:pPr>
            <a:r>
              <a:rPr lang="fr-FR" sz="2400" dirty="0"/>
              <a:t>	</a:t>
            </a:r>
          </a:p>
          <a:p>
            <a:pPr marL="0" indent="0" algn="just">
              <a:buNone/>
            </a:pPr>
            <a:r>
              <a:rPr lang="fr-FR" sz="2800" b="1" dirty="0"/>
              <a:t>Annoncées </a:t>
            </a:r>
            <a:r>
              <a:rPr lang="fr-FR" sz="2800" dirty="0"/>
              <a:t>dès le 14/12/2014 (</a:t>
            </a:r>
            <a:r>
              <a:rPr lang="fr-FR" sz="2800" i="1" dirty="0"/>
              <a:t>conférence JUE</a:t>
            </a:r>
            <a:r>
              <a:rPr lang="fr-FR" sz="2800" dirty="0"/>
              <a:t>) par </a:t>
            </a:r>
            <a:r>
              <a:rPr lang="fr-FR" sz="2800" u="sng" dirty="0"/>
              <a:t>Luc Braemer</a:t>
            </a:r>
            <a:r>
              <a:rPr lang="fr-FR" sz="2800" dirty="0"/>
              <a:t>: opérations d’urbanisme 2014-2020: </a:t>
            </a:r>
          </a:p>
          <a:p>
            <a:pPr marL="1884363" indent="0" algn="just">
              <a:buFont typeface="Wingdings" pitchFamily="2" charset="2"/>
              <a:buChar char="§"/>
            </a:pPr>
            <a:r>
              <a:rPr lang="fr-FR" sz="2800" dirty="0"/>
              <a:t> Carrière de l’</a:t>
            </a:r>
            <a:r>
              <a:rPr lang="fr-FR" sz="2800" dirty="0" err="1"/>
              <a:t>Ort</a:t>
            </a:r>
            <a:r>
              <a:rPr lang="fr-FR" sz="2800" dirty="0"/>
              <a:t> </a:t>
            </a:r>
          </a:p>
          <a:p>
            <a:pPr marL="1884363" indent="0" algn="just">
              <a:buFont typeface="Wingdings" pitchFamily="2" charset="2"/>
              <a:buChar char="§"/>
            </a:pPr>
            <a:r>
              <a:rPr lang="fr-FR" sz="2800" dirty="0"/>
              <a:t> La Bergerie </a:t>
            </a:r>
          </a:p>
          <a:p>
            <a:pPr marL="1884363" indent="0" algn="just">
              <a:buFont typeface="Wingdings" pitchFamily="2" charset="2"/>
              <a:buChar char="§"/>
            </a:pPr>
            <a:r>
              <a:rPr lang="fr-FR" sz="2800" dirty="0"/>
              <a:t>Le centre ville </a:t>
            </a:r>
          </a:p>
          <a:p>
            <a:pPr marL="1884363" indent="0" algn="just">
              <a:buFont typeface="Wingdings" pitchFamily="2" charset="2"/>
              <a:buChar char="§"/>
            </a:pPr>
            <a:r>
              <a:rPr lang="fr-FR" sz="2800" dirty="0"/>
              <a:t>Le bas de la rue des Pattes</a:t>
            </a:r>
          </a:p>
          <a:p>
            <a:pPr marL="1884363" indent="0" algn="just">
              <a:buFont typeface="Wingdings" pitchFamily="2" charset="2"/>
              <a:buChar char="§"/>
            </a:pPr>
            <a:r>
              <a:rPr lang="fr-FR" sz="2800" dirty="0"/>
              <a:t> Fin de </a:t>
            </a:r>
            <a:r>
              <a:rPr lang="fr-FR" sz="2800" dirty="0" err="1"/>
              <a:t>Courpouiran</a:t>
            </a:r>
            <a:r>
              <a:rPr lang="fr-FR" sz="2800" dirty="0"/>
              <a:t> et Marco Polo </a:t>
            </a:r>
          </a:p>
          <a:p>
            <a:pPr marL="1884363" indent="0" algn="just">
              <a:buFont typeface="Wingdings" pitchFamily="2" charset="2"/>
              <a:buChar char="§"/>
            </a:pPr>
            <a:r>
              <a:rPr lang="fr-FR" sz="2800" dirty="0"/>
              <a:t>Fin des Constellations</a:t>
            </a:r>
          </a:p>
          <a:p>
            <a:pPr marL="0" indent="0" algn="just">
              <a:buNone/>
            </a:pPr>
            <a:endParaRPr lang="fr-FR" sz="2800" b="1" dirty="0"/>
          </a:p>
          <a:p>
            <a:pPr marL="0" indent="0" algn="just">
              <a:buNone/>
            </a:pPr>
            <a:r>
              <a:rPr lang="fr-FR" sz="2800" b="1" dirty="0"/>
              <a:t>Confirmées</a:t>
            </a:r>
            <a:r>
              <a:rPr lang="fr-FR" sz="2800" dirty="0"/>
              <a:t> début 2016 </a:t>
            </a:r>
            <a:r>
              <a:rPr lang="fr-FR" sz="2800" i="1" dirty="0"/>
              <a:t>(Journal municipal: Projet urbain 2016-2030: </a:t>
            </a:r>
            <a:r>
              <a:rPr lang="fr-FR" sz="2800" i="1" dirty="0" err="1"/>
              <a:t>Juvignac</a:t>
            </a:r>
            <a:r>
              <a:rPr lang="fr-FR" sz="2800" i="1" dirty="0"/>
              <a:t> à la conquête de l’ouest</a:t>
            </a:r>
            <a:r>
              <a:rPr lang="fr-FR" sz="2800" dirty="0"/>
              <a:t>)  …. En ajoutant le projet Frédéric Bazille</a:t>
            </a:r>
            <a:endParaRPr lang="fr-FR" sz="2400" dirty="0"/>
          </a:p>
        </p:txBody>
      </p:sp>
      <p:sp>
        <p:nvSpPr>
          <p:cNvPr id="6" name="Espace réservé du numéro de diapositive 5"/>
          <p:cNvSpPr>
            <a:spLocks noGrp="1"/>
          </p:cNvSpPr>
          <p:nvPr>
            <p:ph type="sldNum" sz="quarter" idx="12"/>
          </p:nvPr>
        </p:nvSpPr>
        <p:spPr>
          <a:xfrm>
            <a:off x="6830888" y="6448251"/>
            <a:ext cx="2133600" cy="365125"/>
          </a:xfrm>
        </p:spPr>
        <p:txBody>
          <a:bodyPr/>
          <a:lstStyle/>
          <a:p>
            <a:fld id="{2FB96C3E-3469-483D-9EC1-D56E401DF079}" type="slidenum">
              <a:rPr lang="fr-FR" smtClean="0"/>
              <a:pPr/>
              <a:t>12</a:t>
            </a:fld>
            <a:endParaRPr lang="fr-FR" dirty="0"/>
          </a:p>
        </p:txBody>
      </p:sp>
      <p:sp>
        <p:nvSpPr>
          <p:cNvPr id="8"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9"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77168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p:txBody>
          <a:bodyPr>
            <a:normAutofit fontScale="92500" lnSpcReduction="10000"/>
          </a:bodyPr>
          <a:lstStyle/>
          <a:p>
            <a:pPr algn="just"/>
            <a:r>
              <a:rPr lang="fr-FR" sz="3000" u="sng" dirty="0"/>
              <a:t>Rappel des "exigences" du PLH</a:t>
            </a:r>
          </a:p>
          <a:p>
            <a:pPr marL="0" indent="0" algn="just">
              <a:buNone/>
            </a:pPr>
            <a:r>
              <a:rPr lang="fr-FR" sz="2400" dirty="0"/>
              <a:t>	- PLH 2007-2012: </a:t>
            </a:r>
            <a:r>
              <a:rPr lang="fr-FR" sz="2600" b="1" dirty="0">
                <a:solidFill>
                  <a:srgbClr val="FF0000"/>
                </a:solidFill>
              </a:rPr>
              <a:t>2070</a:t>
            </a:r>
            <a:r>
              <a:rPr lang="fr-FR" sz="2400" dirty="0">
                <a:solidFill>
                  <a:srgbClr val="FF0000"/>
                </a:solidFill>
              </a:rPr>
              <a:t> </a:t>
            </a:r>
            <a:r>
              <a:rPr lang="fr-FR" sz="2400" dirty="0"/>
              <a:t>logements sur la commune</a:t>
            </a:r>
          </a:p>
          <a:p>
            <a:pPr marL="0" indent="0" algn="just">
              <a:buNone/>
            </a:pPr>
            <a:r>
              <a:rPr lang="fr-FR" sz="2400" dirty="0"/>
              <a:t>	- Commencés sur la période:</a:t>
            </a:r>
            <a:r>
              <a:rPr lang="fr-FR" sz="2400" dirty="0">
                <a:solidFill>
                  <a:srgbClr val="FF0000"/>
                </a:solidFill>
              </a:rPr>
              <a:t> 1808 </a:t>
            </a:r>
            <a:r>
              <a:rPr lang="fr-FR" sz="2400" dirty="0"/>
              <a:t>(</a:t>
            </a:r>
            <a:r>
              <a:rPr lang="fr-FR" sz="2000" i="1" dirty="0"/>
              <a:t>document PLH</a:t>
            </a:r>
            <a:r>
              <a:rPr lang="fr-FR" sz="2400" dirty="0"/>
              <a:t>) ou 		</a:t>
            </a:r>
            <a:r>
              <a:rPr lang="fr-FR" sz="2400" dirty="0">
                <a:solidFill>
                  <a:srgbClr val="FF0000"/>
                </a:solidFill>
              </a:rPr>
              <a:t>1715 </a:t>
            </a:r>
            <a:r>
              <a:rPr lang="fr-FR" sz="2400" i="1" dirty="0"/>
              <a:t>(</a:t>
            </a:r>
            <a:r>
              <a:rPr lang="fr-FR" sz="2000" i="1" dirty="0"/>
              <a:t>www.statistiques.developpementdurable.gouv.fr) </a:t>
            </a:r>
            <a:endParaRPr lang="fr-FR" sz="2000" dirty="0"/>
          </a:p>
          <a:p>
            <a:pPr marL="0" indent="0" algn="just">
              <a:buNone/>
            </a:pPr>
            <a:r>
              <a:rPr lang="fr-FR" sz="2400" dirty="0"/>
              <a:t>	- PLH 2013-2018: </a:t>
            </a:r>
            <a:r>
              <a:rPr lang="fr-FR" sz="2600" b="1" dirty="0">
                <a:solidFill>
                  <a:srgbClr val="FF0000"/>
                </a:solidFill>
              </a:rPr>
              <a:t>1320</a:t>
            </a:r>
            <a:r>
              <a:rPr lang="fr-FR" sz="2400" dirty="0"/>
              <a:t> logements</a:t>
            </a:r>
          </a:p>
          <a:p>
            <a:pPr marL="0" indent="0" algn="just">
              <a:buNone/>
            </a:pPr>
            <a:r>
              <a:rPr lang="fr-FR" sz="2400" dirty="0"/>
              <a:t>	- Commencés sur la période 2013-2017: </a:t>
            </a:r>
            <a:r>
              <a:rPr lang="fr-FR" sz="2400" dirty="0">
                <a:solidFill>
                  <a:srgbClr val="FF0000"/>
                </a:solidFill>
              </a:rPr>
              <a:t>1451 			         </a:t>
            </a:r>
            <a:r>
              <a:rPr lang="fr-FR" sz="2400" i="1" dirty="0"/>
              <a:t>(www</a:t>
            </a:r>
            <a:r>
              <a:rPr lang="fr-FR" sz="2000" i="1" dirty="0"/>
              <a:t>.statistiques.developpementdurable.gouv.fr)</a:t>
            </a:r>
            <a:endParaRPr lang="fr-FR" sz="2400" dirty="0">
              <a:solidFill>
                <a:srgbClr val="FF0000"/>
              </a:solidFill>
            </a:endParaRPr>
          </a:p>
          <a:p>
            <a:pPr marL="0" indent="0" algn="just">
              <a:buNone/>
            </a:pPr>
            <a:endParaRPr lang="fr-FR" sz="2400" dirty="0">
              <a:solidFill>
                <a:srgbClr val="FF0000"/>
              </a:solidFill>
            </a:endParaRPr>
          </a:p>
          <a:p>
            <a:pPr marL="0" indent="0" algn="just">
              <a:buNone/>
            </a:pPr>
            <a:r>
              <a:rPr lang="fr-FR" u="sng" dirty="0">
                <a:solidFill>
                  <a:srgbClr val="FF0000"/>
                </a:solidFill>
              </a:rPr>
              <a:t>Soit en 11 ans un total de 3166 logements commencés (1715+1451), pour une exigence PLH de 3390 logements sur 12 ans.  </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13</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3187869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14</a:t>
            </a:fld>
            <a:endParaRPr lang="fr-FR"/>
          </a:p>
        </p:txBody>
      </p:sp>
      <p:sp>
        <p:nvSpPr>
          <p:cNvPr id="8" name="Rectangle 1"/>
          <p:cNvSpPr>
            <a:spLocks noGrp="1" noChangeArrowheads="1"/>
          </p:cNvSpPr>
          <p:nvPr>
            <p:ph type="title"/>
          </p:nvPr>
        </p:nvSpPr>
        <p:spPr bwMode="auto">
          <a:xfrm>
            <a:off x="323528" y="486544"/>
            <a:ext cx="8579321"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br>
              <a:rPr lang="fr-FR" sz="3200" b="1" dirty="0">
                <a:solidFill>
                  <a:srgbClr val="00CC00"/>
                </a:solidFill>
              </a:rPr>
            </a:br>
            <a:r>
              <a:rPr lang="fr-FR" sz="2400" u="sng" dirty="0"/>
              <a:t>Statistiques des logements autorisés 2007-2017</a:t>
            </a:r>
            <a:br>
              <a:rPr lang="fr-FR" sz="2400" dirty="0"/>
            </a:br>
            <a:r>
              <a:rPr lang="fr-FR" sz="2400" b="1" dirty="0">
                <a:solidFill>
                  <a:schemeClr val="accent1"/>
                </a:solidFill>
              </a:rPr>
              <a:t>2427</a:t>
            </a:r>
            <a:r>
              <a:rPr lang="fr-FR" sz="2000" dirty="0">
                <a:solidFill>
                  <a:schemeClr val="accent1"/>
                </a:solidFill>
              </a:rPr>
              <a:t> du 01/01/2007 au 31/03/2014             </a:t>
            </a:r>
            <a:r>
              <a:rPr lang="fr-FR" sz="2400" b="1" dirty="0">
                <a:solidFill>
                  <a:srgbClr val="FF0000"/>
                </a:solidFill>
              </a:rPr>
              <a:t>1536</a:t>
            </a:r>
            <a:r>
              <a:rPr lang="fr-FR" sz="2000" dirty="0">
                <a:solidFill>
                  <a:srgbClr val="FF0000"/>
                </a:solidFill>
              </a:rPr>
              <a:t> du 01/04/2014 au 31/12/2017</a:t>
            </a:r>
            <a:br>
              <a:rPr lang="fr-FR" sz="2000" dirty="0"/>
            </a:br>
            <a:r>
              <a:rPr lang="fr-FR" sz="2000" dirty="0"/>
              <a:t>Soit 28 par mois				Soit 34 par mois			</a:t>
            </a:r>
            <a:br>
              <a:rPr lang="fr-FR" sz="3200" dirty="0"/>
            </a:br>
            <a:endParaRPr lang="fr-FR" sz="3200" dirty="0"/>
          </a:p>
        </p:txBody>
      </p:sp>
      <p:sp>
        <p:nvSpPr>
          <p:cNvPr id="10" name="ZoneTexte 9"/>
          <p:cNvSpPr txBox="1"/>
          <p:nvPr/>
        </p:nvSpPr>
        <p:spPr>
          <a:xfrm>
            <a:off x="323528" y="6165304"/>
            <a:ext cx="4305730" cy="307777"/>
          </a:xfrm>
          <a:prstGeom prst="rect">
            <a:avLst/>
          </a:prstGeom>
          <a:noFill/>
        </p:spPr>
        <p:txBody>
          <a:bodyPr wrap="none" rtlCol="0">
            <a:spAutoFit/>
          </a:bodyPr>
          <a:lstStyle/>
          <a:p>
            <a:r>
              <a:rPr lang="fr-FR" sz="1400" b="1" i="1" dirty="0"/>
              <a:t>Source: </a:t>
            </a:r>
            <a:r>
              <a:rPr lang="fr-FR" sz="1400" i="1" dirty="0"/>
              <a:t>www.statistiques.developpementdurable.gouv.fr</a:t>
            </a:r>
          </a:p>
        </p:txBody>
      </p:sp>
      <p:sp>
        <p:nvSpPr>
          <p:cNvPr id="9"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1"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graphicFrame>
        <p:nvGraphicFramePr>
          <p:cNvPr id="13" name="Graphique 12"/>
          <p:cNvGraphicFramePr/>
          <p:nvPr>
            <p:extLst>
              <p:ext uri="{D42A27DB-BD31-4B8C-83A1-F6EECF244321}">
                <p14:modId xmlns:p14="http://schemas.microsoft.com/office/powerpoint/2010/main" val="1757816116"/>
              </p:ext>
            </p:extLst>
          </p:nvPr>
        </p:nvGraphicFramePr>
        <p:xfrm>
          <a:off x="251519" y="2492896"/>
          <a:ext cx="8651329"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p:cNvSpPr txBox="1"/>
          <p:nvPr/>
        </p:nvSpPr>
        <p:spPr>
          <a:xfrm>
            <a:off x="5868144" y="4382642"/>
            <a:ext cx="574196" cy="400110"/>
          </a:xfrm>
          <a:prstGeom prst="rect">
            <a:avLst/>
          </a:prstGeom>
          <a:noFill/>
        </p:spPr>
        <p:txBody>
          <a:bodyPr wrap="none" rtlCol="0">
            <a:spAutoFit/>
          </a:bodyPr>
          <a:lstStyle/>
          <a:p>
            <a:r>
              <a:rPr lang="fr-FR" sz="2000" dirty="0"/>
              <a:t>323</a:t>
            </a:r>
          </a:p>
        </p:txBody>
      </p:sp>
    </p:spTree>
    <p:extLst>
      <p:ext uri="{BB962C8B-B14F-4D97-AF65-F5344CB8AC3E}">
        <p14:creationId xmlns:p14="http://schemas.microsoft.com/office/powerpoint/2010/main" val="123386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15</a:t>
            </a:fld>
            <a:endParaRPr lang="fr-FR"/>
          </a:p>
        </p:txBody>
      </p:sp>
      <p:sp>
        <p:nvSpPr>
          <p:cNvPr id="8" name="Rectangle 1"/>
          <p:cNvSpPr>
            <a:spLocks noGrp="1" noChangeArrowheads="1"/>
          </p:cNvSpPr>
          <p:nvPr>
            <p:ph type="title"/>
          </p:nvPr>
        </p:nvSpPr>
        <p:spPr bwMode="auto">
          <a:xfrm>
            <a:off x="323528" y="332656"/>
            <a:ext cx="8579321"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br>
              <a:rPr lang="fr-FR" sz="3200" b="1" dirty="0">
                <a:solidFill>
                  <a:srgbClr val="00CC00"/>
                </a:solidFill>
              </a:rPr>
            </a:br>
            <a:r>
              <a:rPr lang="fr-FR" sz="2400" u="sng" dirty="0"/>
              <a:t>Statistiques des logements commencés 2007-2017</a:t>
            </a:r>
            <a:br>
              <a:rPr lang="fr-FR" sz="2400" dirty="0"/>
            </a:br>
            <a:r>
              <a:rPr lang="fr-FR" sz="2400" b="1" dirty="0">
                <a:solidFill>
                  <a:schemeClr val="accent1"/>
                </a:solidFill>
              </a:rPr>
              <a:t>2051</a:t>
            </a:r>
            <a:r>
              <a:rPr lang="fr-FR" sz="2000" dirty="0">
                <a:solidFill>
                  <a:schemeClr val="accent1"/>
                </a:solidFill>
              </a:rPr>
              <a:t> du 01/01/2007 au 31/03/2014             </a:t>
            </a:r>
            <a:r>
              <a:rPr lang="fr-FR" sz="2400" b="1" dirty="0">
                <a:solidFill>
                  <a:srgbClr val="FF0000"/>
                </a:solidFill>
              </a:rPr>
              <a:t>1115</a:t>
            </a:r>
            <a:r>
              <a:rPr lang="fr-FR" sz="2000" dirty="0">
                <a:solidFill>
                  <a:srgbClr val="FF0000"/>
                </a:solidFill>
              </a:rPr>
              <a:t> du 01/04/2014 au 31/12/2017</a:t>
            </a:r>
            <a:br>
              <a:rPr lang="fr-FR" sz="2000" dirty="0"/>
            </a:br>
            <a:r>
              <a:rPr lang="fr-FR" sz="2000" dirty="0"/>
              <a:t>Soit 23 ,5 par mois			 Soit 24,7 par mois			</a:t>
            </a:r>
            <a:br>
              <a:rPr lang="fr-FR" sz="3200" dirty="0"/>
            </a:br>
            <a:endParaRPr lang="fr-FR" sz="3200" dirty="0"/>
          </a:p>
        </p:txBody>
      </p:sp>
      <p:sp>
        <p:nvSpPr>
          <p:cNvPr id="10" name="ZoneTexte 9"/>
          <p:cNvSpPr txBox="1"/>
          <p:nvPr/>
        </p:nvSpPr>
        <p:spPr>
          <a:xfrm>
            <a:off x="323528" y="6165304"/>
            <a:ext cx="4305730" cy="307777"/>
          </a:xfrm>
          <a:prstGeom prst="rect">
            <a:avLst/>
          </a:prstGeom>
          <a:noFill/>
        </p:spPr>
        <p:txBody>
          <a:bodyPr wrap="none" rtlCol="0">
            <a:spAutoFit/>
          </a:bodyPr>
          <a:lstStyle/>
          <a:p>
            <a:r>
              <a:rPr lang="fr-FR" sz="1400" b="1" i="1" dirty="0"/>
              <a:t>Source: </a:t>
            </a:r>
            <a:r>
              <a:rPr lang="fr-FR" sz="1400" i="1" dirty="0"/>
              <a:t>www.statistiques.developpementdurable.gouv.fr</a:t>
            </a:r>
          </a:p>
        </p:txBody>
      </p:sp>
      <p:sp>
        <p:nvSpPr>
          <p:cNvPr id="9"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1"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graphicFrame>
        <p:nvGraphicFramePr>
          <p:cNvPr id="14" name="Graphique 13"/>
          <p:cNvGraphicFramePr/>
          <p:nvPr>
            <p:extLst>
              <p:ext uri="{D42A27DB-BD31-4B8C-83A1-F6EECF244321}">
                <p14:modId xmlns:p14="http://schemas.microsoft.com/office/powerpoint/2010/main" val="3907832765"/>
              </p:ext>
            </p:extLst>
          </p:nvPr>
        </p:nvGraphicFramePr>
        <p:xfrm>
          <a:off x="457201" y="2567880"/>
          <a:ext cx="8445648" cy="3597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991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507504" y="1252503"/>
            <a:ext cx="4690864" cy="2520280"/>
          </a:xfrm>
        </p:spPr>
        <p:txBody>
          <a:bodyPr>
            <a:normAutofit fontScale="92500" lnSpcReduction="10000"/>
          </a:bodyPr>
          <a:lstStyle/>
          <a:p>
            <a:pPr algn="just"/>
            <a:r>
              <a:rPr lang="fr-FR" u="sng" dirty="0"/>
              <a:t>Carrière de l’</a:t>
            </a:r>
            <a:r>
              <a:rPr lang="fr-FR" u="sng" dirty="0" err="1"/>
              <a:t>Ort</a:t>
            </a:r>
            <a:endParaRPr lang="fr-FR" u="sng" dirty="0"/>
          </a:p>
          <a:p>
            <a:pPr algn="just">
              <a:buFontTx/>
              <a:buChar char="-"/>
            </a:pPr>
            <a:r>
              <a:rPr lang="fr-FR" sz="2200" dirty="0"/>
              <a:t>Modification du PLU</a:t>
            </a:r>
          </a:p>
          <a:p>
            <a:pPr algn="just">
              <a:buFontTx/>
              <a:buChar char="-"/>
            </a:pPr>
            <a:r>
              <a:rPr lang="fr-FR" sz="2200" dirty="0"/>
              <a:t> sur 3,7 ha</a:t>
            </a:r>
          </a:p>
          <a:p>
            <a:pPr marL="0" indent="0" algn="just">
              <a:buNone/>
            </a:pPr>
            <a:r>
              <a:rPr lang="fr-FR" sz="2200" dirty="0"/>
              <a:t>-     </a:t>
            </a:r>
            <a:r>
              <a:rPr lang="fr-FR" sz="2200" b="1" dirty="0"/>
              <a:t>246</a:t>
            </a:r>
            <a:r>
              <a:rPr lang="fr-FR" sz="2200" dirty="0"/>
              <a:t> logements sur deux programmes:</a:t>
            </a:r>
          </a:p>
          <a:p>
            <a:pPr lvl="1" algn="just">
              <a:buFont typeface="Courier New" panose="02070309020205020404" pitchFamily="49" charset="0"/>
              <a:buChar char="o"/>
            </a:pPr>
            <a:r>
              <a:rPr lang="fr-FR" sz="1900" dirty="0" err="1"/>
              <a:t>Belrose</a:t>
            </a:r>
            <a:r>
              <a:rPr lang="fr-FR" sz="1900" dirty="0"/>
              <a:t> : 140 logements</a:t>
            </a:r>
          </a:p>
          <a:p>
            <a:pPr lvl="1" algn="just">
              <a:buFont typeface="Courier New" panose="02070309020205020404" pitchFamily="49" charset="0"/>
              <a:buChar char="o"/>
            </a:pPr>
            <a:r>
              <a:rPr lang="fr-FR" sz="1900" dirty="0"/>
              <a:t>Les Bains : 106 logements </a:t>
            </a:r>
          </a:p>
          <a:p>
            <a:pPr algn="just">
              <a:buFontTx/>
              <a:buChar char="-"/>
            </a:pPr>
            <a:r>
              <a:rPr lang="fr-FR" sz="2200" dirty="0"/>
              <a:t>1 salle municipale de 150 m</a:t>
            </a:r>
            <a:r>
              <a:rPr lang="fr-FR" sz="2200" baseline="30000" dirty="0"/>
              <a:t>2</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16</a:t>
            </a:fld>
            <a:endParaRPr lang="fr-FR"/>
          </a:p>
        </p:txBody>
      </p:sp>
      <p:sp>
        <p:nvSpPr>
          <p:cNvPr id="8"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9"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pic>
        <p:nvPicPr>
          <p:cNvPr id="5" name="Image 4"/>
          <p:cNvPicPr>
            <a:picLocks noChangeAspect="1"/>
          </p:cNvPicPr>
          <p:nvPr/>
        </p:nvPicPr>
        <p:blipFill rotWithShape="1">
          <a:blip r:embed="rId2"/>
          <a:srcRect l="25639" t="6356" r="15350" b="2838"/>
          <a:stretch/>
        </p:blipFill>
        <p:spPr>
          <a:xfrm>
            <a:off x="5292080" y="1412776"/>
            <a:ext cx="3630653" cy="3530935"/>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7690048" y="1199295"/>
            <a:ext cx="1202432" cy="612648"/>
          </a:xfrm>
          <a:prstGeom prst="wedgeRectCallout">
            <a:avLst>
              <a:gd name="adj1" fmla="val -43365"/>
              <a:gd name="adj2" fmla="val 1343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solidFill>
                  <a:schemeClr val="tx1"/>
                </a:solidFill>
                <a:effectLst>
                  <a:outerShdw blurRad="38100" dist="19050" dir="2700000" algn="tl" rotWithShape="0">
                    <a:schemeClr val="dk1">
                      <a:alpha val="40000"/>
                    </a:schemeClr>
                  </a:outerShdw>
                </a:effectLst>
              </a:rPr>
              <a:t>Domaine de </a:t>
            </a:r>
            <a:r>
              <a:rPr lang="fr-FR" dirty="0" err="1">
                <a:ln w="0"/>
                <a:solidFill>
                  <a:schemeClr val="tx1"/>
                </a:solidFill>
                <a:effectLst>
                  <a:outerShdw blurRad="38100" dist="19050" dir="2700000" algn="tl" rotWithShape="0">
                    <a:schemeClr val="dk1">
                      <a:alpha val="40000"/>
                    </a:schemeClr>
                  </a:outerShdw>
                </a:effectLst>
              </a:rPr>
              <a:t>Belrose</a:t>
            </a:r>
            <a:endParaRPr lang="fr-FR" dirty="0">
              <a:ln w="0"/>
              <a:solidFill>
                <a:schemeClr val="tx1"/>
              </a:solidFill>
              <a:effectLst>
                <a:outerShdw blurRad="38100" dist="19050" dir="2700000" algn="tl" rotWithShape="0">
                  <a:schemeClr val="dk1">
                    <a:alpha val="40000"/>
                  </a:schemeClr>
                </a:outerShdw>
              </a:effectLst>
            </a:endParaRPr>
          </a:p>
        </p:txBody>
      </p:sp>
      <p:pic>
        <p:nvPicPr>
          <p:cNvPr id="14" name="Image 13"/>
          <p:cNvPicPr>
            <a:picLocks noChangeAspect="1"/>
          </p:cNvPicPr>
          <p:nvPr/>
        </p:nvPicPr>
        <p:blipFill rotWithShape="1">
          <a:blip r:embed="rId3"/>
          <a:srcRect l="17131"/>
          <a:stretch/>
        </p:blipFill>
        <p:spPr>
          <a:xfrm>
            <a:off x="1484520" y="3658203"/>
            <a:ext cx="3735552" cy="3015720"/>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4198894" y="6095838"/>
            <a:ext cx="746212" cy="213482"/>
          </a:xfrm>
          <a:prstGeom prst="wedgeRectCallout">
            <a:avLst>
              <a:gd name="adj1" fmla="val -216872"/>
              <a:gd name="adj2" fmla="val -7044"/>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n w="0"/>
                <a:solidFill>
                  <a:schemeClr val="tx1"/>
                </a:solidFill>
                <a:effectLst>
                  <a:outerShdw blurRad="38100" dist="19050" dir="2700000" algn="tl" rotWithShape="0">
                    <a:schemeClr val="dk1">
                      <a:alpha val="40000"/>
                    </a:schemeClr>
                  </a:outerShdw>
                </a:effectLst>
              </a:rPr>
              <a:t>Les bains</a:t>
            </a:r>
          </a:p>
        </p:txBody>
      </p:sp>
      <p:sp>
        <p:nvSpPr>
          <p:cNvPr id="16" name="Rectangle 15"/>
          <p:cNvSpPr/>
          <p:nvPr/>
        </p:nvSpPr>
        <p:spPr>
          <a:xfrm>
            <a:off x="6156176" y="5353227"/>
            <a:ext cx="2520280" cy="612648"/>
          </a:xfrm>
          <a:prstGeom prst="wedgeRectCallout">
            <a:avLst>
              <a:gd name="adj1" fmla="val -85175"/>
              <a:gd name="adj2" fmla="val -49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n w="0">
                  <a:noFill/>
                </a:ln>
                <a:solidFill>
                  <a:schemeClr val="tx1"/>
                </a:solidFill>
                <a:effectLst>
                  <a:outerShdw blurRad="38100" dist="19050" dir="2700000" algn="tl" rotWithShape="0">
                    <a:schemeClr val="dk1">
                      <a:alpha val="40000"/>
                    </a:schemeClr>
                  </a:outerShdw>
                </a:effectLst>
              </a:rPr>
              <a:t>Bouclage viaire du secteur Carrière de l’</a:t>
            </a:r>
            <a:r>
              <a:rPr lang="fr-FR" dirty="0" err="1">
                <a:ln w="0">
                  <a:noFill/>
                </a:ln>
                <a:solidFill>
                  <a:schemeClr val="tx1"/>
                </a:solidFill>
                <a:effectLst>
                  <a:outerShdw blurRad="38100" dist="19050" dir="2700000" algn="tl" rotWithShape="0">
                    <a:schemeClr val="dk1">
                      <a:alpha val="40000"/>
                    </a:schemeClr>
                  </a:outerShdw>
                </a:effectLst>
              </a:rPr>
              <a:t>Ort</a:t>
            </a:r>
            <a:endParaRPr lang="fr-FR" dirty="0">
              <a:ln w="0">
                <a:noFill/>
              </a:ln>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87607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p:txBody>
          <a:bodyPr/>
          <a:lstStyle/>
          <a:p>
            <a:r>
              <a:rPr lang="fr-FR" u="sng" dirty="0"/>
              <a:t>Frédéric Bazille</a:t>
            </a:r>
          </a:p>
          <a:p>
            <a:pPr marL="0" indent="0">
              <a:buNone/>
            </a:pPr>
            <a:endParaRPr lang="fr-FR" sz="24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17</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173360"/>
            <a:ext cx="7344816" cy="3827390"/>
          </a:xfrm>
          <a:prstGeom prst="rect">
            <a:avLst/>
          </a:prstGeom>
          <a:ln>
            <a:noFill/>
          </a:ln>
          <a:effectLst>
            <a:outerShdw blurRad="292100" dist="139700" dir="2700000" algn="tl" rotWithShape="0">
              <a:srgbClr val="333333">
                <a:alpha val="65000"/>
              </a:srgbClr>
            </a:outerShdw>
          </a:effectLst>
        </p:spPr>
      </p:pic>
      <p:sp>
        <p:nvSpPr>
          <p:cNvPr id="8" name="ZoneTexte 7"/>
          <p:cNvSpPr txBox="1"/>
          <p:nvPr/>
        </p:nvSpPr>
        <p:spPr>
          <a:xfrm>
            <a:off x="5652120" y="2708920"/>
            <a:ext cx="2337704" cy="2308324"/>
          </a:xfrm>
          <a:prstGeom prst="rect">
            <a:avLst/>
          </a:prstGeom>
          <a:noFill/>
        </p:spPr>
        <p:txBody>
          <a:bodyPr wrap="square" rtlCol="0">
            <a:spAutoFit/>
          </a:bodyPr>
          <a:lstStyle/>
          <a:p>
            <a:pPr marL="342900" indent="-342900">
              <a:buFontTx/>
              <a:buChar char="-"/>
            </a:pPr>
            <a:r>
              <a:rPr lang="fr-FR" sz="2400" dirty="0">
                <a:solidFill>
                  <a:schemeClr val="bg1"/>
                </a:solidFill>
              </a:rPr>
              <a:t>Modification du PLU</a:t>
            </a:r>
          </a:p>
          <a:p>
            <a:pPr marL="342900" indent="-342900">
              <a:buFontTx/>
              <a:buChar char="-"/>
            </a:pPr>
            <a:r>
              <a:rPr lang="fr-FR" sz="2400" dirty="0">
                <a:solidFill>
                  <a:schemeClr val="bg1"/>
                </a:solidFill>
              </a:rPr>
              <a:t>80 logements</a:t>
            </a:r>
          </a:p>
          <a:p>
            <a:pPr marL="342900" indent="-342900">
              <a:buFontTx/>
              <a:buChar char="-"/>
            </a:pPr>
            <a:r>
              <a:rPr lang="fr-FR" sz="2400" dirty="0">
                <a:solidFill>
                  <a:schemeClr val="bg1"/>
                </a:solidFill>
              </a:rPr>
              <a:t>1  Salle</a:t>
            </a:r>
          </a:p>
          <a:p>
            <a:r>
              <a:rPr lang="fr-FR" sz="2400" dirty="0">
                <a:solidFill>
                  <a:schemeClr val="bg1"/>
                </a:solidFill>
              </a:rPr>
              <a:t>      municipale</a:t>
            </a:r>
          </a:p>
          <a:p>
            <a:r>
              <a:rPr lang="fr-FR" sz="2400" dirty="0">
                <a:solidFill>
                  <a:schemeClr val="bg1"/>
                </a:solidFill>
              </a:rPr>
              <a:t>      de 180 m2</a:t>
            </a:r>
          </a:p>
        </p:txBody>
      </p:sp>
      <p:sp>
        <p:nvSpPr>
          <p:cNvPr id="9"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0"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123128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2"/>
          <a:stretch>
            <a:fillRect/>
          </a:stretch>
        </p:blipFill>
        <p:spPr>
          <a:xfrm>
            <a:off x="2790308" y="2044418"/>
            <a:ext cx="6264031" cy="4358253"/>
          </a:xfrm>
          <a:prstGeom prst="rect">
            <a:avLst/>
          </a:prstGeom>
          <a:ln>
            <a:noFill/>
          </a:ln>
          <a:effectLst>
            <a:outerShdw blurRad="292100" dist="139700" dir="2700000" algn="tl" rotWithShape="0">
              <a:srgbClr val="333333">
                <a:alpha val="65000"/>
              </a:srgbClr>
            </a:outerShdw>
          </a:effectLst>
        </p:spPr>
      </p:pic>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412777"/>
            <a:ext cx="8229600" cy="1233738"/>
          </a:xfrm>
        </p:spPr>
        <p:txBody>
          <a:bodyPr>
            <a:normAutofit lnSpcReduction="10000"/>
          </a:bodyPr>
          <a:lstStyle/>
          <a:p>
            <a:r>
              <a:rPr lang="fr-FR" sz="2800" u="sng" dirty="0"/>
              <a:t>La Bergerie </a:t>
            </a:r>
            <a:r>
              <a:rPr lang="fr-FR" sz="2000" dirty="0"/>
              <a:t>    PA soumis « cas par cas » 350 logements. </a:t>
            </a:r>
          </a:p>
          <a:p>
            <a:pPr marL="0" indent="0">
              <a:buNone/>
            </a:pPr>
            <a:r>
              <a:rPr lang="fr-FR" sz="2000" dirty="0"/>
              <a:t>Pas d’étude d’impact </a:t>
            </a:r>
          </a:p>
          <a:p>
            <a:pPr marL="0" indent="0">
              <a:buNone/>
            </a:pPr>
            <a:r>
              <a:rPr lang="fr-FR" sz="2000" dirty="0"/>
              <a:t>Pas d’étude de trafic</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18</a:t>
            </a:fld>
            <a:endParaRPr lang="fr-FR"/>
          </a:p>
        </p:txBody>
      </p:sp>
      <p:sp>
        <p:nvSpPr>
          <p:cNvPr id="10" name="Rectangle à coins arrondis 9"/>
          <p:cNvSpPr/>
          <p:nvPr/>
        </p:nvSpPr>
        <p:spPr>
          <a:xfrm>
            <a:off x="130760" y="2840844"/>
            <a:ext cx="2952328" cy="31974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Tx/>
              <a:buChar char="-"/>
            </a:pPr>
            <a:r>
              <a:rPr lang="fr-FR" sz="2200" dirty="0"/>
              <a:t>4,12 ha</a:t>
            </a:r>
          </a:p>
          <a:p>
            <a:pPr marL="342900" indent="-342900">
              <a:buFontTx/>
              <a:buChar char="-"/>
            </a:pPr>
            <a:r>
              <a:rPr lang="fr-FR" sz="2200" dirty="0"/>
              <a:t>471 logements </a:t>
            </a:r>
            <a:r>
              <a:rPr lang="fr-FR" sz="2000" dirty="0"/>
              <a:t>dont 121 logements sociaux</a:t>
            </a:r>
          </a:p>
          <a:p>
            <a:endParaRPr lang="fr-FR" sz="2000" dirty="0"/>
          </a:p>
          <a:p>
            <a:r>
              <a:rPr lang="fr-FR" sz="2000" dirty="0"/>
              <a:t>+2 290 m</a:t>
            </a:r>
            <a:r>
              <a:rPr lang="fr-FR" sz="2000" baseline="30000" dirty="0"/>
              <a:t>2</a:t>
            </a:r>
            <a:r>
              <a:rPr lang="fr-FR" sz="2000" dirty="0"/>
              <a:t> commerces</a:t>
            </a:r>
          </a:p>
          <a:p>
            <a:r>
              <a:rPr lang="fr-FR" sz="2000" dirty="0"/>
              <a:t>+4 100 m</a:t>
            </a:r>
            <a:r>
              <a:rPr lang="fr-FR" sz="2000" baseline="30000" dirty="0"/>
              <a:t>2</a:t>
            </a:r>
            <a:r>
              <a:rPr lang="fr-FR" sz="2000" dirty="0"/>
              <a:t> équipement public</a:t>
            </a:r>
          </a:p>
          <a:p>
            <a:r>
              <a:rPr lang="fr-FR" sz="2000" dirty="0"/>
              <a:t>+3 500 m</a:t>
            </a:r>
            <a:r>
              <a:rPr lang="fr-FR" sz="2000" baseline="30000" dirty="0"/>
              <a:t>2</a:t>
            </a:r>
            <a:r>
              <a:rPr lang="fr-FR" sz="2000" dirty="0"/>
              <a:t> bureaux </a:t>
            </a:r>
            <a:r>
              <a:rPr lang="fr-FR" sz="1600" dirty="0"/>
              <a:t>(lot5)</a:t>
            </a:r>
          </a:p>
        </p:txBody>
      </p:sp>
      <p:sp>
        <p:nvSpPr>
          <p:cNvPr id="11"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2"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5" name="ZoneTexte 4"/>
          <p:cNvSpPr txBox="1"/>
          <p:nvPr/>
        </p:nvSpPr>
        <p:spPr>
          <a:xfrm>
            <a:off x="3131840" y="4439583"/>
            <a:ext cx="1337226" cy="230832"/>
          </a:xfrm>
          <a:prstGeom prst="rect">
            <a:avLst/>
          </a:prstGeom>
          <a:solidFill>
            <a:schemeClr val="bg1"/>
          </a:solidFill>
        </p:spPr>
        <p:txBody>
          <a:bodyPr wrap="none" rtlCol="0">
            <a:spAutoFit/>
          </a:bodyPr>
          <a:lstStyle/>
          <a:p>
            <a:r>
              <a:rPr lang="fr-FR" sz="900" dirty="0"/>
              <a:t>Les équipements publics</a:t>
            </a:r>
          </a:p>
        </p:txBody>
      </p:sp>
      <p:sp>
        <p:nvSpPr>
          <p:cNvPr id="14" name="ZoneTexte 13"/>
          <p:cNvSpPr txBox="1"/>
          <p:nvPr/>
        </p:nvSpPr>
        <p:spPr>
          <a:xfrm>
            <a:off x="3204769" y="5517232"/>
            <a:ext cx="960519" cy="230832"/>
          </a:xfrm>
          <a:prstGeom prst="rect">
            <a:avLst/>
          </a:prstGeom>
          <a:solidFill>
            <a:schemeClr val="bg1"/>
          </a:solidFill>
        </p:spPr>
        <p:txBody>
          <a:bodyPr wrap="none" rtlCol="0">
            <a:spAutoFit/>
          </a:bodyPr>
          <a:lstStyle/>
          <a:p>
            <a:r>
              <a:rPr lang="fr-FR" sz="900" dirty="0"/>
              <a:t>Sortie provisoire</a:t>
            </a:r>
          </a:p>
        </p:txBody>
      </p:sp>
      <p:sp>
        <p:nvSpPr>
          <p:cNvPr id="15" name="ZoneTexte 14"/>
          <p:cNvSpPr txBox="1"/>
          <p:nvPr/>
        </p:nvSpPr>
        <p:spPr>
          <a:xfrm>
            <a:off x="7596336" y="5404131"/>
            <a:ext cx="1255472" cy="230832"/>
          </a:xfrm>
          <a:prstGeom prst="rect">
            <a:avLst/>
          </a:prstGeom>
          <a:solidFill>
            <a:schemeClr val="bg1"/>
          </a:solidFill>
        </p:spPr>
        <p:txBody>
          <a:bodyPr wrap="none" rtlCol="0">
            <a:spAutoFit/>
          </a:bodyPr>
          <a:lstStyle/>
          <a:p>
            <a:r>
              <a:rPr lang="fr-FR" sz="900" dirty="0"/>
              <a:t>Voie d’accès principale</a:t>
            </a:r>
          </a:p>
        </p:txBody>
      </p:sp>
      <p:sp>
        <p:nvSpPr>
          <p:cNvPr id="16" name="ZoneTexte 15"/>
          <p:cNvSpPr txBox="1"/>
          <p:nvPr/>
        </p:nvSpPr>
        <p:spPr>
          <a:xfrm>
            <a:off x="7579237" y="4009623"/>
            <a:ext cx="1037463" cy="230832"/>
          </a:xfrm>
          <a:prstGeom prst="rect">
            <a:avLst/>
          </a:prstGeom>
          <a:solidFill>
            <a:schemeClr val="bg1"/>
          </a:solidFill>
        </p:spPr>
        <p:txBody>
          <a:bodyPr wrap="none" rtlCol="0">
            <a:spAutoFit/>
          </a:bodyPr>
          <a:lstStyle/>
          <a:p>
            <a:r>
              <a:rPr lang="fr-FR" sz="900" dirty="0"/>
              <a:t>RDC commerciaux</a:t>
            </a:r>
          </a:p>
        </p:txBody>
      </p:sp>
      <p:sp>
        <p:nvSpPr>
          <p:cNvPr id="17" name="ZoneTexte 16"/>
          <p:cNvSpPr txBox="1"/>
          <p:nvPr/>
        </p:nvSpPr>
        <p:spPr>
          <a:xfrm>
            <a:off x="7579237" y="3691372"/>
            <a:ext cx="567784" cy="230832"/>
          </a:xfrm>
          <a:prstGeom prst="rect">
            <a:avLst/>
          </a:prstGeom>
          <a:solidFill>
            <a:schemeClr val="bg1"/>
          </a:solidFill>
        </p:spPr>
        <p:txBody>
          <a:bodyPr wrap="none" rtlCol="0">
            <a:spAutoFit/>
          </a:bodyPr>
          <a:lstStyle/>
          <a:p>
            <a:r>
              <a:rPr lang="fr-FR" sz="900" dirty="0"/>
              <a:t>placette</a:t>
            </a:r>
          </a:p>
        </p:txBody>
      </p:sp>
      <p:sp>
        <p:nvSpPr>
          <p:cNvPr id="18" name="ZoneTexte 17"/>
          <p:cNvSpPr txBox="1"/>
          <p:nvPr/>
        </p:nvSpPr>
        <p:spPr>
          <a:xfrm>
            <a:off x="7834623" y="2873787"/>
            <a:ext cx="1133644" cy="369332"/>
          </a:xfrm>
          <a:prstGeom prst="rect">
            <a:avLst/>
          </a:prstGeom>
          <a:solidFill>
            <a:schemeClr val="bg1"/>
          </a:solidFill>
        </p:spPr>
        <p:txBody>
          <a:bodyPr wrap="none" rtlCol="0">
            <a:spAutoFit/>
          </a:bodyPr>
          <a:lstStyle/>
          <a:p>
            <a:r>
              <a:rPr lang="fr-FR" sz="900" dirty="0"/>
              <a:t>Belvédère </a:t>
            </a:r>
          </a:p>
          <a:p>
            <a:r>
              <a:rPr lang="fr-FR" sz="900" dirty="0"/>
              <a:t>(rétention enterrée)</a:t>
            </a:r>
          </a:p>
        </p:txBody>
      </p:sp>
      <p:sp>
        <p:nvSpPr>
          <p:cNvPr id="19" name="ZoneTexte 18"/>
          <p:cNvSpPr txBox="1"/>
          <p:nvPr/>
        </p:nvSpPr>
        <p:spPr>
          <a:xfrm>
            <a:off x="7952897" y="2659862"/>
            <a:ext cx="388248" cy="230832"/>
          </a:xfrm>
          <a:prstGeom prst="rect">
            <a:avLst/>
          </a:prstGeom>
          <a:solidFill>
            <a:schemeClr val="bg1"/>
          </a:solidFill>
        </p:spPr>
        <p:txBody>
          <a:bodyPr wrap="none" rtlCol="0">
            <a:spAutoFit/>
          </a:bodyPr>
          <a:lstStyle/>
          <a:p>
            <a:r>
              <a:rPr lang="fr-FR" sz="900" dirty="0"/>
              <a:t>parc</a:t>
            </a:r>
          </a:p>
        </p:txBody>
      </p:sp>
      <p:sp>
        <p:nvSpPr>
          <p:cNvPr id="20" name="ZoneTexte 19"/>
          <p:cNvSpPr txBox="1"/>
          <p:nvPr/>
        </p:nvSpPr>
        <p:spPr>
          <a:xfrm>
            <a:off x="7863129" y="2434336"/>
            <a:ext cx="1124026" cy="230832"/>
          </a:xfrm>
          <a:prstGeom prst="rect">
            <a:avLst/>
          </a:prstGeom>
          <a:solidFill>
            <a:schemeClr val="bg1"/>
          </a:solidFill>
        </p:spPr>
        <p:txBody>
          <a:bodyPr wrap="none" rtlCol="0">
            <a:spAutoFit/>
          </a:bodyPr>
          <a:lstStyle/>
          <a:p>
            <a:r>
              <a:rPr lang="fr-FR" sz="900" dirty="0"/>
              <a:t>Liaison piétonne Est</a:t>
            </a:r>
          </a:p>
        </p:txBody>
      </p:sp>
      <p:sp>
        <p:nvSpPr>
          <p:cNvPr id="21" name="ZoneTexte 20"/>
          <p:cNvSpPr txBox="1"/>
          <p:nvPr/>
        </p:nvSpPr>
        <p:spPr>
          <a:xfrm>
            <a:off x="3123015" y="2550587"/>
            <a:ext cx="1220206" cy="230832"/>
          </a:xfrm>
          <a:prstGeom prst="rect">
            <a:avLst/>
          </a:prstGeom>
          <a:solidFill>
            <a:schemeClr val="bg1"/>
          </a:solidFill>
        </p:spPr>
        <p:txBody>
          <a:bodyPr wrap="none" rtlCol="0">
            <a:spAutoFit/>
          </a:bodyPr>
          <a:lstStyle/>
          <a:p>
            <a:r>
              <a:rPr lang="fr-FR" sz="900" dirty="0"/>
              <a:t>Liaison piétonne Nord</a:t>
            </a:r>
          </a:p>
        </p:txBody>
      </p:sp>
      <p:sp>
        <p:nvSpPr>
          <p:cNvPr id="22" name="ZoneTexte 21"/>
          <p:cNvSpPr txBox="1"/>
          <p:nvPr/>
        </p:nvSpPr>
        <p:spPr>
          <a:xfrm>
            <a:off x="3131840" y="3066367"/>
            <a:ext cx="1263487" cy="230832"/>
          </a:xfrm>
          <a:prstGeom prst="rect">
            <a:avLst/>
          </a:prstGeom>
          <a:solidFill>
            <a:schemeClr val="bg1"/>
          </a:solidFill>
        </p:spPr>
        <p:txBody>
          <a:bodyPr wrap="none" rtlCol="0">
            <a:spAutoFit/>
          </a:bodyPr>
          <a:lstStyle/>
          <a:p>
            <a:r>
              <a:rPr lang="fr-FR" sz="900" dirty="0"/>
              <a:t>Liaison piétonne Ouest</a:t>
            </a:r>
          </a:p>
        </p:txBody>
      </p:sp>
      <p:sp>
        <p:nvSpPr>
          <p:cNvPr id="23" name="ZoneTexte 22"/>
          <p:cNvSpPr txBox="1"/>
          <p:nvPr/>
        </p:nvSpPr>
        <p:spPr>
          <a:xfrm>
            <a:off x="3142225" y="4074338"/>
            <a:ext cx="841897" cy="230832"/>
          </a:xfrm>
          <a:prstGeom prst="rect">
            <a:avLst/>
          </a:prstGeom>
          <a:solidFill>
            <a:schemeClr val="bg1"/>
          </a:solidFill>
        </p:spPr>
        <p:txBody>
          <a:bodyPr wrap="none" rtlCol="0">
            <a:spAutoFit/>
          </a:bodyPr>
          <a:lstStyle/>
          <a:p>
            <a:r>
              <a:rPr lang="fr-FR" sz="900" dirty="0"/>
              <a:t>Place centrale</a:t>
            </a:r>
          </a:p>
        </p:txBody>
      </p:sp>
      <p:sp>
        <p:nvSpPr>
          <p:cNvPr id="9" name="Flèche droite 8"/>
          <p:cNvSpPr/>
          <p:nvPr/>
        </p:nvSpPr>
        <p:spPr>
          <a:xfrm rot="11428326">
            <a:off x="3406522" y="3794159"/>
            <a:ext cx="1225884" cy="246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rot="609777">
            <a:off x="3056569" y="3802018"/>
            <a:ext cx="2182008" cy="230832"/>
          </a:xfrm>
          <a:prstGeom prst="rect">
            <a:avLst/>
          </a:prstGeom>
          <a:noFill/>
        </p:spPr>
        <p:txBody>
          <a:bodyPr wrap="none" rtlCol="0">
            <a:spAutoFit/>
          </a:bodyPr>
          <a:lstStyle/>
          <a:p>
            <a:r>
              <a:rPr lang="fr-FR" sz="900" b="1" dirty="0"/>
              <a:t>Connexion future avec l’avenue du Perret</a:t>
            </a:r>
          </a:p>
        </p:txBody>
      </p:sp>
      <p:cxnSp>
        <p:nvCxnSpPr>
          <p:cNvPr id="27" name="Connecteur droit 26"/>
          <p:cNvCxnSpPr/>
          <p:nvPr/>
        </p:nvCxnSpPr>
        <p:spPr>
          <a:xfrm>
            <a:off x="4469066" y="4554999"/>
            <a:ext cx="8230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4860032" y="3645024"/>
            <a:ext cx="320922" cy="184666"/>
          </a:xfrm>
          <a:prstGeom prst="rect">
            <a:avLst/>
          </a:prstGeom>
          <a:noFill/>
        </p:spPr>
        <p:txBody>
          <a:bodyPr wrap="none" rtlCol="0">
            <a:spAutoFit/>
          </a:bodyPr>
          <a:lstStyle/>
          <a:p>
            <a:r>
              <a:rPr lang="fr-FR" sz="600" dirty="0"/>
              <a:t>Lot1</a:t>
            </a:r>
          </a:p>
        </p:txBody>
      </p:sp>
      <p:sp>
        <p:nvSpPr>
          <p:cNvPr id="30" name="ZoneTexte 29"/>
          <p:cNvSpPr txBox="1"/>
          <p:nvPr/>
        </p:nvSpPr>
        <p:spPr>
          <a:xfrm>
            <a:off x="5438407" y="3435074"/>
            <a:ext cx="320922" cy="184666"/>
          </a:xfrm>
          <a:prstGeom prst="rect">
            <a:avLst/>
          </a:prstGeom>
          <a:noFill/>
        </p:spPr>
        <p:txBody>
          <a:bodyPr wrap="none" rtlCol="0">
            <a:spAutoFit/>
          </a:bodyPr>
          <a:lstStyle/>
          <a:p>
            <a:r>
              <a:rPr lang="fr-FR" sz="600" dirty="0"/>
              <a:t>Lot2</a:t>
            </a:r>
          </a:p>
        </p:txBody>
      </p:sp>
      <p:sp>
        <p:nvSpPr>
          <p:cNvPr id="31" name="ZoneTexte 30"/>
          <p:cNvSpPr txBox="1"/>
          <p:nvPr/>
        </p:nvSpPr>
        <p:spPr>
          <a:xfrm>
            <a:off x="6483209" y="3940373"/>
            <a:ext cx="320922" cy="184666"/>
          </a:xfrm>
          <a:prstGeom prst="rect">
            <a:avLst/>
          </a:prstGeom>
          <a:noFill/>
        </p:spPr>
        <p:txBody>
          <a:bodyPr wrap="none" rtlCol="0">
            <a:spAutoFit/>
          </a:bodyPr>
          <a:lstStyle/>
          <a:p>
            <a:r>
              <a:rPr lang="fr-FR" sz="600" dirty="0"/>
              <a:t>Lot3</a:t>
            </a:r>
          </a:p>
        </p:txBody>
      </p:sp>
      <p:sp>
        <p:nvSpPr>
          <p:cNvPr id="32" name="ZoneTexte 31"/>
          <p:cNvSpPr txBox="1"/>
          <p:nvPr/>
        </p:nvSpPr>
        <p:spPr>
          <a:xfrm>
            <a:off x="6372200" y="4468470"/>
            <a:ext cx="320922" cy="184666"/>
          </a:xfrm>
          <a:prstGeom prst="rect">
            <a:avLst/>
          </a:prstGeom>
          <a:noFill/>
        </p:spPr>
        <p:txBody>
          <a:bodyPr wrap="none" rtlCol="0">
            <a:spAutoFit/>
          </a:bodyPr>
          <a:lstStyle/>
          <a:p>
            <a:r>
              <a:rPr lang="fr-FR" sz="600" dirty="0"/>
              <a:t>Lot4</a:t>
            </a:r>
          </a:p>
        </p:txBody>
      </p:sp>
      <p:sp>
        <p:nvSpPr>
          <p:cNvPr id="33" name="ZoneTexte 32"/>
          <p:cNvSpPr txBox="1"/>
          <p:nvPr/>
        </p:nvSpPr>
        <p:spPr>
          <a:xfrm>
            <a:off x="5582175" y="5404131"/>
            <a:ext cx="338554" cy="184666"/>
          </a:xfrm>
          <a:prstGeom prst="rect">
            <a:avLst/>
          </a:prstGeom>
          <a:noFill/>
        </p:spPr>
        <p:txBody>
          <a:bodyPr wrap="none" rtlCol="0">
            <a:spAutoFit/>
          </a:bodyPr>
          <a:lstStyle/>
          <a:p>
            <a:r>
              <a:rPr lang="fr-FR" sz="600" dirty="0"/>
              <a:t>Lot 5</a:t>
            </a:r>
          </a:p>
        </p:txBody>
      </p:sp>
    </p:spTree>
    <p:extLst>
      <p:ext uri="{BB962C8B-B14F-4D97-AF65-F5344CB8AC3E}">
        <p14:creationId xmlns:p14="http://schemas.microsoft.com/office/powerpoint/2010/main" val="2316612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p:txBody>
          <a:bodyPr>
            <a:normAutofit/>
          </a:bodyPr>
          <a:lstStyle/>
          <a:p>
            <a:r>
              <a:rPr lang="fr-FR" u="sng" dirty="0"/>
              <a:t>Les </a:t>
            </a:r>
            <a:r>
              <a:rPr lang="fr-FR" sz="2800" u="sng" dirty="0"/>
              <a:t>Constellations</a:t>
            </a:r>
            <a:r>
              <a:rPr lang="fr-FR" dirty="0"/>
              <a:t>  </a:t>
            </a:r>
            <a:r>
              <a:rPr lang="fr-FR" sz="2400" dirty="0"/>
              <a:t>PLU 2010: </a:t>
            </a:r>
            <a:r>
              <a:rPr lang="fr-FR" sz="2400" b="1" dirty="0"/>
              <a:t>1300</a:t>
            </a:r>
            <a:r>
              <a:rPr lang="fr-FR" sz="2400" dirty="0"/>
              <a:t> logements → </a:t>
            </a:r>
            <a:r>
              <a:rPr lang="fr-FR" sz="2400" b="1" dirty="0"/>
              <a:t>1654</a:t>
            </a:r>
          </a:p>
          <a:p>
            <a:pPr marL="3657600" lvl="8" indent="0">
              <a:buNone/>
            </a:pPr>
            <a:r>
              <a:rPr lang="fr-FR" dirty="0"/>
              <a:t>                       </a:t>
            </a:r>
            <a:r>
              <a:rPr lang="fr-FR" b="1" dirty="0"/>
              <a:t>- </a:t>
            </a:r>
            <a:r>
              <a:rPr lang="fr-FR" dirty="0"/>
              <a:t> </a:t>
            </a:r>
            <a:r>
              <a:rPr lang="fr-FR" sz="2400" dirty="0"/>
              <a:t>" Tennis couverts "             	            152  logements    </a:t>
            </a:r>
            <a:r>
              <a:rPr lang="fr-FR" sz="2400" b="1" dirty="0"/>
              <a:t> ↓</a:t>
            </a:r>
          </a:p>
          <a:p>
            <a:endParaRPr lang="fr-FR" dirty="0"/>
          </a:p>
          <a:p>
            <a:endParaRPr lang="fr-FR" dirty="0"/>
          </a:p>
          <a:p>
            <a:endParaRPr lang="fr-FR" dirty="0"/>
          </a:p>
          <a:p>
            <a:pPr marL="0" indent="0">
              <a:buNone/>
            </a:pPr>
            <a:endParaRPr lang="fr-FR" sz="2000" dirty="0"/>
          </a:p>
          <a:p>
            <a:pPr marL="0" indent="0">
              <a:buNone/>
            </a:pPr>
            <a:r>
              <a:rPr lang="fr-FR" sz="2400" b="1" dirty="0"/>
              <a:t>↑</a:t>
            </a:r>
            <a:r>
              <a:rPr lang="fr-FR" sz="2400" dirty="0"/>
              <a:t>- D1: 73+38 = 111 logements</a:t>
            </a:r>
            <a:endParaRPr lang="fr-FR" sz="2000" dirty="0"/>
          </a:p>
          <a:p>
            <a:pPr marL="0" indent="0">
              <a:buNone/>
            </a:pPr>
            <a:r>
              <a:rPr lang="fr-FR" sz="2000" dirty="0"/>
              <a:t> </a:t>
            </a:r>
          </a:p>
          <a:p>
            <a:pPr lvl="8"/>
            <a:endParaRPr lang="fr-FR" dirty="0"/>
          </a:p>
          <a:p>
            <a:endParaRPr lang="fr-FR" dirty="0"/>
          </a:p>
          <a:p>
            <a:endParaRPr lang="fr-FR" dirty="0"/>
          </a:p>
          <a:p>
            <a:endParaRPr lang="fr-FR" dirty="0"/>
          </a:p>
          <a:p>
            <a:endParaRPr lang="fr-FR" dirty="0"/>
          </a:p>
          <a:p>
            <a:endParaRPr lang="fr-FR"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19</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492896"/>
            <a:ext cx="5003718" cy="2592288"/>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3652" y="3068960"/>
            <a:ext cx="3303690" cy="3312367"/>
          </a:xfrm>
          <a:prstGeom prst="rect">
            <a:avLst/>
          </a:prstGeom>
          <a:ln>
            <a:noFill/>
          </a:ln>
          <a:effectLst>
            <a:outerShdw blurRad="292100" dist="139700" dir="2700000" algn="tl" rotWithShape="0">
              <a:srgbClr val="333333">
                <a:alpha val="65000"/>
              </a:srgbClr>
            </a:outerShdw>
          </a:effectLst>
        </p:spPr>
      </p:pic>
      <p:sp>
        <p:nvSpPr>
          <p:cNvPr id="9"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10"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64050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normAutofit/>
          </a:bodyPr>
          <a:lstStyle/>
          <a:p>
            <a:r>
              <a:rPr lang="fr-FR" sz="3300" b="1" dirty="0">
                <a:solidFill>
                  <a:srgbClr val="00CC00"/>
                </a:solidFill>
              </a:rPr>
              <a:t>CONSTRUCTION ET CIRCULATION A JUVIGNAC</a:t>
            </a:r>
            <a:br>
              <a:rPr lang="fr-FR" b="1" dirty="0">
                <a:solidFill>
                  <a:srgbClr val="00CC00"/>
                </a:solidFill>
              </a:rPr>
            </a:br>
            <a:r>
              <a:rPr lang="fr-FR" sz="3300" b="1" dirty="0">
                <a:solidFill>
                  <a:srgbClr val="00CC00"/>
                </a:solidFill>
              </a:rPr>
              <a:t>2014-2018 , 2018- ··</a:t>
            </a:r>
            <a:endParaRPr lang="fr-FR" sz="3300" dirty="0"/>
          </a:p>
        </p:txBody>
      </p:sp>
      <p:sp>
        <p:nvSpPr>
          <p:cNvPr id="3" name="Espace réservé du contenu 2"/>
          <p:cNvSpPr>
            <a:spLocks noGrp="1"/>
          </p:cNvSpPr>
          <p:nvPr>
            <p:ph idx="1"/>
          </p:nvPr>
        </p:nvSpPr>
        <p:spPr/>
        <p:txBody>
          <a:bodyPr>
            <a:normAutofit fontScale="77500" lnSpcReduction="20000"/>
          </a:bodyPr>
          <a:lstStyle/>
          <a:p>
            <a:pPr marL="0" indent="0" algn="ctr">
              <a:buNone/>
            </a:pPr>
            <a:r>
              <a:rPr lang="fr-FR" sz="2800" b="1" u="sng" dirty="0"/>
              <a:t>Déclaration liminaire</a:t>
            </a:r>
          </a:p>
          <a:p>
            <a:pPr marL="0" indent="0" algn="just">
              <a:buNone/>
            </a:pPr>
            <a:r>
              <a:rPr lang="fr-FR" sz="2600" dirty="0"/>
              <a:t>Les points de vue exprimés ci-après ne constituent en aucune façon un réquisitoire contre la municipalité de </a:t>
            </a:r>
            <a:r>
              <a:rPr lang="fr-FR" sz="2600" dirty="0" err="1"/>
              <a:t>Juvignac</a:t>
            </a:r>
            <a:r>
              <a:rPr lang="fr-FR" sz="2600" dirty="0"/>
              <a:t> et les personnes, Jean-Luc Savy en tête, qui font en sorte depuis 2014 de sortir la commune de la situation de catastrophe financière, à laquelle avait abouti la gestion déplorable de la municipalité précédente .</a:t>
            </a:r>
          </a:p>
          <a:p>
            <a:pPr marL="0" indent="0" algn="just">
              <a:buNone/>
            </a:pPr>
            <a:r>
              <a:rPr lang="fr-FR" sz="2600" dirty="0"/>
              <a:t>Certes certains projets immobiliers étaient lancés et ne pouvaient être stoppés, certes une troisième école devait être construite, certes le redressement des finances communales imposait des mesures d’économie et d’augmentation (temporaire ?) des taxes.</a:t>
            </a:r>
          </a:p>
          <a:p>
            <a:pPr marL="0" indent="0" algn="just">
              <a:buNone/>
            </a:pPr>
            <a:r>
              <a:rPr lang="fr-FR" sz="2600" b="1" dirty="0"/>
              <a:t>Tout cela a été fait. Et plus encore</a:t>
            </a:r>
            <a:r>
              <a:rPr lang="fr-FR" sz="2600" dirty="0"/>
              <a:t>: des programmes immobiliers déjà en cours ont été renégociés avec aménageurs et promoteurs au bénéfice de la commune, ce que les prédécesseurs n’avaient pas su ou voulu faire.</a:t>
            </a:r>
          </a:p>
          <a:p>
            <a:pPr marL="0" indent="0" algn="just">
              <a:buNone/>
            </a:pPr>
            <a:r>
              <a:rPr lang="fr-FR" sz="2600" b="1" dirty="0"/>
              <a:t>Pour autant , les dirigeants actuels de la commune, par les décisions qu’ils prennent, influent de façon directe et le plus souvent irréversible sur les conditions de vie des habitants et ce sont de certaines de ces décisions que nous vous proposons de débattre ce soir.</a:t>
            </a:r>
          </a:p>
          <a:p>
            <a:pPr marL="0" indent="0" algn="just">
              <a:buNone/>
            </a:pPr>
            <a:endParaRPr lang="fr-FR" sz="2600" dirty="0"/>
          </a:p>
          <a:p>
            <a:pPr marL="0" indent="0">
              <a:buNone/>
            </a:pPr>
            <a:endParaRPr lang="fr-FR" sz="2800" dirty="0"/>
          </a:p>
          <a:p>
            <a:endParaRPr lang="fr-FR" sz="2800" dirty="0"/>
          </a:p>
        </p:txBody>
      </p:sp>
      <p:sp>
        <p:nvSpPr>
          <p:cNvPr id="6" name="Espace réservé du numéro de diapositive 5"/>
          <p:cNvSpPr>
            <a:spLocks noGrp="1"/>
          </p:cNvSpPr>
          <p:nvPr>
            <p:ph type="sldNum" sz="quarter" idx="12"/>
          </p:nvPr>
        </p:nvSpPr>
        <p:spPr>
          <a:xfrm>
            <a:off x="8234064" y="6448251"/>
            <a:ext cx="730424" cy="365125"/>
          </a:xfrm>
        </p:spPr>
        <p:txBody>
          <a:bodyPr/>
          <a:lstStyle/>
          <a:p>
            <a:fld id="{2FB96C3E-3469-483D-9EC1-D56E401DF079}" type="slidenum">
              <a:rPr lang="fr-FR" smtClean="0"/>
              <a:pPr/>
              <a:t>2</a:t>
            </a:fld>
            <a:endParaRPr lang="fr-FR" dirty="0"/>
          </a:p>
        </p:txBody>
      </p:sp>
      <p:sp>
        <p:nvSpPr>
          <p:cNvPr id="7"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8" name="Espace réservé du pied de page 5"/>
          <p:cNvSpPr>
            <a:spLocks noGrp="1"/>
          </p:cNvSpPr>
          <p:nvPr>
            <p:ph type="ftr" sz="quarter" idx="11"/>
          </p:nvPr>
        </p:nvSpPr>
        <p:spPr>
          <a:xfrm>
            <a:off x="5220072"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2526428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4000" b="1" dirty="0">
              <a:solidFill>
                <a:srgbClr val="00CC00"/>
              </a:solidFill>
            </a:endParaRPr>
          </a:p>
        </p:txBody>
      </p:sp>
      <p:sp>
        <p:nvSpPr>
          <p:cNvPr id="3" name="Sous-titre 2"/>
          <p:cNvSpPr>
            <a:spLocks noGrp="1"/>
          </p:cNvSpPr>
          <p:nvPr>
            <p:ph idx="1"/>
          </p:nvPr>
        </p:nvSpPr>
        <p:spPr>
          <a:xfrm>
            <a:off x="457200" y="1600200"/>
            <a:ext cx="8229600" cy="4817985"/>
          </a:xfrm>
        </p:spPr>
        <p:txBody>
          <a:bodyPr>
            <a:normAutofit lnSpcReduction="10000"/>
          </a:bodyPr>
          <a:lstStyle/>
          <a:p>
            <a:pPr marL="514350" indent="-514350">
              <a:buAutoNum type="arabicPeriod"/>
            </a:pPr>
            <a:endParaRPr lang="fr-FR" b="1" dirty="0">
              <a:solidFill>
                <a:schemeClr val="tx1"/>
              </a:solidFill>
            </a:endParaRPr>
          </a:p>
          <a:p>
            <a:pPr marL="514350" indent="-514350" algn="just">
              <a:buAutoNum type="arabicPeriod"/>
            </a:pPr>
            <a:r>
              <a:rPr lang="fr-FR" b="1" dirty="0">
                <a:solidFill>
                  <a:schemeClr val="tx1"/>
                </a:solidFill>
              </a:rPr>
              <a:t>Le PLU de mars 2010</a:t>
            </a:r>
          </a:p>
          <a:p>
            <a:pPr marL="514350" indent="-514350" algn="just">
              <a:buAutoNum type="arabicPeriod"/>
            </a:pPr>
            <a:endParaRPr lang="fr-FR" b="1" dirty="0">
              <a:solidFill>
                <a:schemeClr val="tx1"/>
              </a:solidFill>
            </a:endParaRPr>
          </a:p>
          <a:p>
            <a:pPr marL="514350" indent="-514350" algn="just">
              <a:buAutoNum type="arabicPeriod"/>
            </a:pPr>
            <a:r>
              <a:rPr lang="fr-FR" b="1" dirty="0">
                <a:solidFill>
                  <a:schemeClr val="tx1"/>
                </a:solidFill>
              </a:rPr>
              <a:t>Les réalisations: voirie, construction</a:t>
            </a:r>
          </a:p>
          <a:p>
            <a:pPr marL="514350" indent="-514350" algn="just">
              <a:buAutoNum type="arabicPeriod"/>
            </a:pPr>
            <a:r>
              <a:rPr lang="fr-FR" sz="3600" b="1" dirty="0">
                <a:solidFill>
                  <a:srgbClr val="FF0000"/>
                </a:solidFill>
              </a:rPr>
              <a:t>L’avenir à court, moyen ou long terme</a:t>
            </a:r>
          </a:p>
          <a:p>
            <a:pPr lvl="2" algn="just"/>
            <a:r>
              <a:rPr lang="fr-FR" b="1" dirty="0"/>
              <a:t>PLH, </a:t>
            </a:r>
          </a:p>
          <a:p>
            <a:pPr lvl="2" algn="just"/>
            <a:r>
              <a:rPr lang="fr-FR" b="1" dirty="0" err="1"/>
              <a:t>SCoT</a:t>
            </a:r>
            <a:r>
              <a:rPr lang="fr-FR" b="1" dirty="0"/>
              <a:t>, </a:t>
            </a:r>
          </a:p>
          <a:p>
            <a:pPr lvl="2" algn="just"/>
            <a:r>
              <a:rPr lang="fr-FR" b="1" dirty="0"/>
              <a:t>Les projets à l’étude: </a:t>
            </a:r>
            <a:r>
              <a:rPr lang="fr-FR" b="1" dirty="0" err="1"/>
              <a:t>Naussargues</a:t>
            </a:r>
            <a:r>
              <a:rPr lang="fr-FR" b="1" dirty="0"/>
              <a:t>, </a:t>
            </a:r>
            <a:r>
              <a:rPr lang="fr-FR" b="1" dirty="0" err="1"/>
              <a:t>Courpouiran</a:t>
            </a:r>
            <a:r>
              <a:rPr lang="fr-FR" b="1" dirty="0"/>
              <a:t>, Le Triangle d’or, les périmètres d’études</a:t>
            </a:r>
          </a:p>
          <a:p>
            <a:pPr lvl="2" algn="just"/>
            <a:r>
              <a:rPr lang="fr-FR" b="1" dirty="0"/>
              <a:t>PLU i.</a:t>
            </a:r>
            <a:endParaRPr lang="fr-FR" b="1" dirty="0">
              <a:solidFill>
                <a:schemeClr val="tx1"/>
              </a:solidFill>
            </a:endParaRP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20</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600200"/>
            <a:ext cx="8229600" cy="4637112"/>
          </a:xfrm>
        </p:spPr>
        <p:txBody>
          <a:bodyPr>
            <a:normAutofit fontScale="47500" lnSpcReduction="20000"/>
          </a:bodyPr>
          <a:lstStyle/>
          <a:p>
            <a:pPr algn="just">
              <a:buNone/>
            </a:pPr>
            <a:r>
              <a:rPr lang="fr-FR" sz="5900" b="1" u="sng" dirty="0"/>
              <a:t>4. L’avenir à court, moyen ou long terme: Le PLH</a:t>
            </a:r>
          </a:p>
          <a:p>
            <a:pPr marL="0" indent="0" algn="just">
              <a:buNone/>
            </a:pPr>
            <a:endParaRPr lang="fr-FR" sz="4200" dirty="0"/>
          </a:p>
          <a:p>
            <a:pPr algn="just">
              <a:buFontTx/>
              <a:buChar char="-"/>
            </a:pPr>
            <a:r>
              <a:rPr lang="fr-FR" sz="5100" b="1" dirty="0"/>
              <a:t>Le PLH 2019-2024 est en cours de préparation avec comme calendrier:</a:t>
            </a:r>
          </a:p>
          <a:p>
            <a:pPr marL="457200" lvl="1" indent="0" algn="just">
              <a:buNone/>
            </a:pPr>
            <a:r>
              <a:rPr lang="fr-FR" sz="4200" dirty="0"/>
              <a:t>	. Diagnostic  fin 2017,</a:t>
            </a:r>
          </a:p>
          <a:p>
            <a:pPr marL="457200" lvl="1" indent="0" algn="just">
              <a:buNone/>
            </a:pPr>
            <a:r>
              <a:rPr lang="fr-FR" sz="4200" dirty="0"/>
              <a:t>	. Orientations début 2018,</a:t>
            </a:r>
          </a:p>
          <a:p>
            <a:pPr marL="457200" lvl="1" indent="0" algn="just">
              <a:buNone/>
            </a:pPr>
            <a:r>
              <a:rPr lang="fr-FR" sz="4200" dirty="0"/>
              <a:t>	. Plan d’Actions courant 2018,</a:t>
            </a:r>
          </a:p>
          <a:p>
            <a:pPr marL="457200" lvl="1" indent="0" algn="just">
              <a:buNone/>
            </a:pPr>
            <a:r>
              <a:rPr lang="fr-FR" sz="4200" dirty="0"/>
              <a:t>	. Mise en application  2019.</a:t>
            </a:r>
          </a:p>
          <a:p>
            <a:pPr algn="just">
              <a:buFontTx/>
              <a:buChar char="-"/>
            </a:pPr>
            <a:endParaRPr lang="fr-FR" sz="4200" dirty="0"/>
          </a:p>
          <a:p>
            <a:pPr algn="just">
              <a:buFontTx/>
              <a:buChar char="-"/>
            </a:pPr>
            <a:r>
              <a:rPr lang="fr-FR" sz="5100" b="1" dirty="0">
                <a:solidFill>
                  <a:srgbClr val="FF0000"/>
                </a:solidFill>
              </a:rPr>
              <a:t>Questions:</a:t>
            </a:r>
          </a:p>
          <a:p>
            <a:pPr marL="457200" lvl="1" indent="0" algn="just">
              <a:buNone/>
            </a:pPr>
            <a:r>
              <a:rPr lang="fr-FR" sz="4200" dirty="0"/>
              <a:t>	. Quel est l’état d’avancement du dossier?</a:t>
            </a:r>
          </a:p>
          <a:p>
            <a:pPr marL="457200" lvl="1" indent="0" algn="just">
              <a:buNone/>
            </a:pPr>
            <a:r>
              <a:rPr lang="fr-FR" sz="4200" dirty="0"/>
              <a:t>	. Quelle est la position de la municipalité dans la discussion sur le 	  contenu de ce futur programme?</a:t>
            </a:r>
            <a:endParaRPr lang="fr-FR" sz="4200" b="1" dirty="0"/>
          </a:p>
          <a:p>
            <a:pPr marL="457200" lvl="1" indent="0" algn="just">
              <a:buNone/>
            </a:pPr>
            <a:r>
              <a:rPr lang="fr-FR" sz="4200" dirty="0"/>
              <a:t>	  On a déjà donné ou on continue sur notre lancée?</a:t>
            </a:r>
          </a:p>
          <a:p>
            <a:pPr marL="457200" lvl="1" indent="0" algn="just">
              <a:buNone/>
            </a:pPr>
            <a:r>
              <a:rPr lang="fr-FR" sz="2000" dirty="0"/>
              <a:t>	</a:t>
            </a:r>
          </a:p>
          <a:p>
            <a:pPr algn="just">
              <a:buFontTx/>
              <a:buChar char="-"/>
            </a:pPr>
            <a:endParaRPr lang="fr-FR" sz="24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21</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Construction et circulation à </a:t>
            </a:r>
            <a:r>
              <a:rPr kumimoji="0" lang="fr-FR" sz="1200" b="0" i="1" u="none" strike="noStrike" kern="1200" cap="none" spc="0" normalizeH="0" baseline="0" noProof="0" dirty="0" err="1">
                <a:ln>
                  <a:noFill/>
                </a:ln>
                <a:solidFill>
                  <a:schemeClr val="bg1">
                    <a:lumMod val="50000"/>
                  </a:schemeClr>
                </a:solidFill>
                <a:effectLst/>
                <a:uLnTx/>
                <a:uFillTx/>
                <a:latin typeface="+mn-lt"/>
                <a:ea typeface="+mn-ea"/>
                <a:cs typeface="+mn-cs"/>
              </a:rPr>
              <a:t>Juvignac</a:t>
            </a: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 2014-2018 ...</a:t>
            </a:r>
          </a:p>
        </p:txBody>
      </p:sp>
    </p:spTree>
    <p:extLst>
      <p:ext uri="{BB962C8B-B14F-4D97-AF65-F5344CB8AC3E}">
        <p14:creationId xmlns:p14="http://schemas.microsoft.com/office/powerpoint/2010/main" val="1725956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412776"/>
            <a:ext cx="8229600" cy="4968552"/>
          </a:xfrm>
        </p:spPr>
        <p:txBody>
          <a:bodyPr>
            <a:normAutofit fontScale="92500" lnSpcReduction="10000"/>
          </a:bodyPr>
          <a:lstStyle/>
          <a:p>
            <a:pPr algn="just">
              <a:buNone/>
            </a:pPr>
            <a:r>
              <a:rPr lang="fr-FR" sz="3000" b="1" u="sng" dirty="0"/>
              <a:t>4. L’avenir à court, moyen ou long terme:</a:t>
            </a:r>
          </a:p>
          <a:p>
            <a:pPr marL="0" indent="0" algn="just">
              <a:buNone/>
            </a:pPr>
            <a:r>
              <a:rPr lang="fr-FR" sz="2600" dirty="0"/>
              <a:t>Extraits de la brochure MMM Montpellier Territoires</a:t>
            </a:r>
          </a:p>
          <a:p>
            <a:pPr marL="1438275" algn="just"/>
            <a:r>
              <a:rPr lang="fr-FR" sz="1900" b="1" dirty="0"/>
              <a:t>PHILIPPE SAUREL</a:t>
            </a:r>
            <a:endParaRPr lang="fr-FR" sz="1900" dirty="0"/>
          </a:p>
          <a:p>
            <a:pPr marL="0" indent="0" algn="just">
              <a:buNone/>
            </a:pPr>
            <a:r>
              <a:rPr lang="fr-FR" sz="2000" dirty="0"/>
              <a:t>Pour ce qui est des maires, l’ensemble du document s’est construit par des ateliers dans chacune des communes, dans chacun des pôles</a:t>
            </a:r>
            <a:r>
              <a:rPr lang="fr-FR" sz="2000" b="1" dirty="0"/>
              <a:t>, qui ont permis à chaque maire de donner leur avis.</a:t>
            </a:r>
          </a:p>
          <a:p>
            <a:pPr marL="1438275" algn="just"/>
            <a:r>
              <a:rPr lang="fr-FR" sz="1900" b="1" dirty="0"/>
              <a:t>FRANÇOIS LECLERCQ</a:t>
            </a:r>
          </a:p>
          <a:p>
            <a:pPr marL="0" indent="0" algn="just">
              <a:buNone/>
            </a:pPr>
            <a:r>
              <a:rPr lang="fr-FR" sz="2000" dirty="0"/>
              <a:t>Nous avons travaillé avec les maires au travers d’ateliers à la fois d’information et de création. Nous avons passé du temps, armé de crayons, de calques et de plans </a:t>
            </a:r>
            <a:r>
              <a:rPr lang="fr-FR" sz="2000" b="1" dirty="0"/>
              <a:t>pour expliquer, mais aussi, pour recueillir les souhaits.</a:t>
            </a:r>
          </a:p>
          <a:p>
            <a:pPr marL="0" indent="0" algn="just">
              <a:buNone/>
            </a:pPr>
            <a:r>
              <a:rPr lang="fr-FR" sz="2000" b="1" u="sng" dirty="0"/>
              <a:t>A propos de l’interface avec les</a:t>
            </a:r>
            <a:r>
              <a:rPr lang="fr-FR" sz="2000" u="sng" dirty="0"/>
              <a:t> </a:t>
            </a:r>
            <a:r>
              <a:rPr lang="fr-FR" sz="2000" b="1" u="sng" dirty="0"/>
              <a:t>communes de la première couronne</a:t>
            </a:r>
            <a:r>
              <a:rPr lang="fr-FR" sz="2000" u="sng" dirty="0"/>
              <a:t> </a:t>
            </a:r>
          </a:p>
          <a:p>
            <a:pPr marL="1438275" algn="just"/>
            <a:r>
              <a:rPr lang="fr-FR" sz="1900" b="1" dirty="0"/>
              <a:t>PHILIPPE SAUREL</a:t>
            </a:r>
          </a:p>
          <a:p>
            <a:pPr marL="0" indent="0" algn="just">
              <a:buNone/>
            </a:pPr>
            <a:r>
              <a:rPr lang="fr-FR" sz="1900" b="1" dirty="0"/>
              <a:t> </a:t>
            </a:r>
            <a:r>
              <a:rPr lang="fr-FR" sz="2000" dirty="0"/>
              <a:t>Il y a un exemple précis qui touche à l’industrie</a:t>
            </a:r>
            <a:r>
              <a:rPr lang="fr-FR" sz="2000" b="1" dirty="0"/>
              <a:t>. Le triangle </a:t>
            </a:r>
            <a:r>
              <a:rPr lang="fr-FR" sz="2000" b="1" dirty="0" err="1"/>
              <a:t>Naussargues</a:t>
            </a:r>
            <a:r>
              <a:rPr lang="fr-FR" sz="2000" b="1" dirty="0"/>
              <a:t>-Bel Air, délimité par les communes Saint Georges d’Orques, </a:t>
            </a:r>
            <a:r>
              <a:rPr lang="fr-FR" sz="2000" b="1" dirty="0" err="1"/>
              <a:t>Montarnaud</a:t>
            </a:r>
            <a:r>
              <a:rPr lang="fr-FR" sz="2000" b="1" dirty="0"/>
              <a:t> et Saint-Paul-et-</a:t>
            </a:r>
            <a:r>
              <a:rPr lang="fr-FR" sz="2000" b="1" dirty="0" err="1"/>
              <a:t>Valmalle</a:t>
            </a:r>
            <a:r>
              <a:rPr lang="fr-FR" sz="2000" b="1" dirty="0"/>
              <a:t>,</a:t>
            </a:r>
            <a:r>
              <a:rPr lang="fr-FR" sz="2000" dirty="0"/>
              <a:t> (ces deux dernières étant hors métropole) est susceptible de recevoir des industries propres.</a:t>
            </a:r>
          </a:p>
          <a:p>
            <a:pPr marL="0" indent="0" algn="just">
              <a:buNone/>
            </a:pPr>
            <a:endParaRPr lang="fr-FR" sz="2800" dirty="0"/>
          </a:p>
          <a:p>
            <a:pPr algn="just"/>
            <a:endParaRPr lang="fr-FR" sz="28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22</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889405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600200"/>
            <a:ext cx="8229600" cy="4781128"/>
          </a:xfrm>
        </p:spPr>
        <p:txBody>
          <a:bodyPr>
            <a:normAutofit/>
          </a:bodyPr>
          <a:lstStyle/>
          <a:p>
            <a:pPr algn="just">
              <a:buNone/>
            </a:pPr>
            <a:r>
              <a:rPr lang="fr-FR" sz="2800" b="1" u="sng" dirty="0"/>
              <a:t>4. L’avenir à court, moyen ou long terme: le </a:t>
            </a:r>
            <a:r>
              <a:rPr lang="fr-FR" sz="2800" b="1" u="sng" dirty="0" err="1"/>
              <a:t>SCoT</a:t>
            </a:r>
            <a:endParaRPr lang="fr-FR" sz="2800" b="1" u="sng" dirty="0"/>
          </a:p>
          <a:p>
            <a:pPr marL="1441450" indent="0" algn="just">
              <a:buFont typeface="Wingdings" pitchFamily="2" charset="2"/>
              <a:buChar char="§"/>
            </a:pPr>
            <a:r>
              <a:rPr lang="fr-FR" sz="2800" b="1" dirty="0"/>
              <a:t>	</a:t>
            </a:r>
            <a:r>
              <a:rPr lang="fr-FR" sz="2800" dirty="0"/>
              <a:t>Prescriptions:(Tome 3 DOO)</a:t>
            </a:r>
          </a:p>
          <a:p>
            <a:pPr marL="0" indent="0" algn="just">
              <a:spcAft>
                <a:spcPts val="600"/>
              </a:spcAft>
            </a:pPr>
            <a:r>
              <a:rPr lang="fr-FR" sz="2400" dirty="0"/>
              <a:t> Préserver et valoriser </a:t>
            </a:r>
            <a:r>
              <a:rPr lang="fr-FR" sz="2400" dirty="0">
                <a:solidFill>
                  <a:srgbClr val="00B050"/>
                </a:solidFill>
              </a:rPr>
              <a:t>les trames végétales et agricoles</a:t>
            </a:r>
            <a:r>
              <a:rPr lang="fr-FR" sz="2400" dirty="0"/>
              <a:t>;</a:t>
            </a:r>
          </a:p>
          <a:p>
            <a:pPr marL="0" indent="0" algn="just">
              <a:spcAft>
                <a:spcPts val="600"/>
              </a:spcAft>
            </a:pPr>
            <a:r>
              <a:rPr lang="fr-FR" sz="2400" dirty="0"/>
              <a:t> Développer </a:t>
            </a:r>
            <a:r>
              <a:rPr lang="fr-FR" sz="2400" dirty="0">
                <a:solidFill>
                  <a:srgbClr val="00B050"/>
                </a:solidFill>
              </a:rPr>
              <a:t>le capital boisé </a:t>
            </a:r>
            <a:r>
              <a:rPr lang="fr-FR" sz="2400" dirty="0"/>
              <a:t>des villes et villages;</a:t>
            </a:r>
          </a:p>
          <a:p>
            <a:pPr marL="0" indent="0" algn="just">
              <a:spcAft>
                <a:spcPts val="600"/>
              </a:spcAft>
            </a:pPr>
            <a:r>
              <a:rPr lang="fr-FR" sz="2400" dirty="0"/>
              <a:t> Etudier </a:t>
            </a:r>
            <a:r>
              <a:rPr lang="fr-FR" sz="2400" dirty="0">
                <a:solidFill>
                  <a:srgbClr val="00B050"/>
                </a:solidFill>
              </a:rPr>
              <a:t>la végétalisation </a:t>
            </a:r>
            <a:r>
              <a:rPr lang="fr-FR" sz="2400" dirty="0"/>
              <a:t>horizontale et verticale des surfaces minéralisées;</a:t>
            </a:r>
          </a:p>
          <a:p>
            <a:pPr marL="0" indent="0" algn="just">
              <a:spcAft>
                <a:spcPts val="600"/>
              </a:spcAft>
            </a:pPr>
            <a:r>
              <a:rPr lang="fr-FR" sz="2400" dirty="0"/>
              <a:t> Promouvoir les dispositifs de protection (pergolas par exemple);</a:t>
            </a:r>
          </a:p>
          <a:p>
            <a:pPr marL="0" indent="0" algn="just">
              <a:spcAft>
                <a:spcPts val="600"/>
              </a:spcAft>
            </a:pPr>
            <a:r>
              <a:rPr lang="fr-FR" sz="2400" dirty="0"/>
              <a:t> Mettre en place </a:t>
            </a:r>
            <a:r>
              <a:rPr lang="fr-FR" sz="2400" dirty="0">
                <a:solidFill>
                  <a:srgbClr val="00B050"/>
                </a:solidFill>
              </a:rPr>
              <a:t>des espaces végétalisés </a:t>
            </a:r>
            <a:r>
              <a:rPr lang="fr-FR" sz="2400" dirty="0"/>
              <a:t>propices au rafraichissement urbain.</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23</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400393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340768"/>
            <a:ext cx="8229600" cy="5112568"/>
          </a:xfrm>
        </p:spPr>
        <p:txBody>
          <a:bodyPr>
            <a:normAutofit/>
          </a:bodyPr>
          <a:lstStyle/>
          <a:p>
            <a:pPr>
              <a:buNone/>
            </a:pPr>
            <a:r>
              <a:rPr lang="fr-FR" sz="2800" b="1" u="sng" dirty="0"/>
              <a:t>4. L’avenir à court, moyen ou long terme: le </a:t>
            </a:r>
            <a:r>
              <a:rPr lang="fr-FR" sz="2800" b="1" u="sng" dirty="0" err="1"/>
              <a:t>SCoT</a:t>
            </a:r>
            <a:endParaRPr lang="fr-FR" sz="2800" b="1" u="sng" dirty="0"/>
          </a:p>
          <a:p>
            <a:pPr marL="0" indent="0">
              <a:buFont typeface="Wingdings" pitchFamily="2" charset="2"/>
              <a:buChar char="§"/>
            </a:pPr>
            <a:r>
              <a:rPr lang="fr-FR" sz="2400" b="1" dirty="0"/>
              <a:t> </a:t>
            </a:r>
            <a:r>
              <a:rPr lang="fr-FR" sz="2400" b="1" dirty="0">
                <a:effectLst>
                  <a:outerShdw blurRad="38100" dist="38100" dir="2700000" algn="tl">
                    <a:srgbClr val="000000">
                      <a:alpha val="43137"/>
                    </a:srgbClr>
                  </a:outerShdw>
                </a:effectLst>
              </a:rPr>
              <a:t>Localiser les bonnes activités aux bons endroits </a:t>
            </a:r>
            <a:r>
              <a:rPr lang="fr-FR" sz="2000" i="1" dirty="0"/>
              <a:t>(PADD p.97, 99)</a:t>
            </a:r>
            <a:endParaRPr lang="fr-FR" sz="2400" i="1" dirty="0"/>
          </a:p>
          <a:p>
            <a:pPr marL="0" indent="0" algn="just">
              <a:buNone/>
            </a:pPr>
            <a:r>
              <a:rPr lang="fr-FR" sz="2400" dirty="0"/>
              <a:t>Le site de Bel-air proche de la A750 + à moyen terme LIEN et COM  = </a:t>
            </a:r>
            <a:r>
              <a:rPr lang="fr-FR" sz="2400" dirty="0">
                <a:effectLst>
                  <a:outerShdw blurRad="38100" dist="38100" dir="2700000" algn="tl">
                    <a:srgbClr val="000000">
                      <a:alpha val="43137"/>
                    </a:srgbClr>
                  </a:outerShdw>
                </a:effectLst>
              </a:rPr>
              <a:t>"localisation privilégiée de développement économique</a:t>
            </a:r>
            <a:r>
              <a:rPr lang="fr-FR" sz="2400" dirty="0"/>
              <a:t>"</a:t>
            </a:r>
          </a:p>
          <a:p>
            <a:pPr marL="0" indent="0" algn="just">
              <a:buNone/>
            </a:pPr>
            <a:r>
              <a:rPr lang="fr-FR" sz="2400" dirty="0"/>
              <a:t>pour "</a:t>
            </a:r>
            <a:r>
              <a:rPr lang="fr-FR" sz="2400" dirty="0">
                <a:effectLst>
                  <a:outerShdw blurRad="38100" dist="38100" dir="2700000" algn="tl">
                    <a:srgbClr val="000000">
                      <a:alpha val="43137"/>
                    </a:srgbClr>
                  </a:outerShdw>
                </a:effectLst>
              </a:rPr>
              <a:t>rapprocher des offres d’emplois de cette partie du territoire qui en est dépourvue</a:t>
            </a:r>
            <a:r>
              <a:rPr lang="fr-FR" sz="2400" dirty="0"/>
              <a:t>"…</a:t>
            </a:r>
          </a:p>
          <a:p>
            <a:pPr marL="0" indent="0">
              <a:buNone/>
            </a:pPr>
            <a:r>
              <a:rPr lang="fr-FR" sz="2400" b="1" dirty="0">
                <a:solidFill>
                  <a:srgbClr val="FF0000"/>
                </a:solidFill>
              </a:rPr>
              <a:t>Mais</a:t>
            </a:r>
            <a:r>
              <a:rPr lang="fr-FR" sz="2400" dirty="0"/>
              <a:t>…"</a:t>
            </a:r>
            <a:r>
              <a:rPr lang="fr-FR" sz="2400" dirty="0">
                <a:effectLst>
                  <a:outerShdw blurRad="38100" dist="38100" dir="2700000" algn="tl">
                    <a:srgbClr val="000000">
                      <a:alpha val="43137"/>
                    </a:srgbClr>
                  </a:outerShdw>
                </a:effectLst>
              </a:rPr>
              <a:t>ultérieurement à la révision du </a:t>
            </a:r>
            <a:r>
              <a:rPr lang="fr-FR" sz="2400" dirty="0" err="1">
                <a:effectLst>
                  <a:outerShdw blurRad="38100" dist="38100" dir="2700000" algn="tl">
                    <a:srgbClr val="000000">
                      <a:alpha val="43137"/>
                    </a:srgbClr>
                  </a:outerShdw>
                </a:effectLst>
              </a:rPr>
              <a:t>SCoT</a:t>
            </a:r>
            <a:r>
              <a:rPr lang="fr-FR" sz="2400" dirty="0">
                <a:effectLst>
                  <a:outerShdw blurRad="38100" dist="38100" dir="2700000" algn="tl">
                    <a:srgbClr val="000000">
                      <a:alpha val="43137"/>
                    </a:srgbClr>
                  </a:outerShdw>
                </a:effectLst>
              </a:rPr>
              <a:t>, dans la mesure de ses capacités d’urbanisation.</a:t>
            </a:r>
            <a:r>
              <a:rPr lang="fr-FR" sz="2400" dirty="0"/>
              <a:t> »</a:t>
            </a:r>
          </a:p>
          <a:p>
            <a:pPr marL="0" indent="0">
              <a:buNone/>
            </a:pPr>
            <a:r>
              <a:rPr lang="fr-FR" sz="2400" dirty="0"/>
              <a:t>- Le réseau de villes du Cœur de la Métropole "</a:t>
            </a:r>
            <a:r>
              <a:rPr lang="fr-FR" sz="2400" dirty="0">
                <a:effectLst>
                  <a:outerShdw blurRad="38100" dist="38100" dir="2700000" algn="tl">
                    <a:srgbClr val="000000">
                      <a:alpha val="43137"/>
                    </a:srgbClr>
                  </a:outerShdw>
                </a:effectLst>
              </a:rPr>
              <a:t>se caractérise par un réseau de transports dense et efficace, actuel et en projet</a:t>
            </a:r>
            <a:r>
              <a:rPr lang="fr-FR" sz="2400" dirty="0"/>
              <a:t>". </a:t>
            </a:r>
          </a:p>
          <a:p>
            <a:pPr marL="0" indent="0">
              <a:buNone/>
            </a:pPr>
            <a:r>
              <a:rPr lang="fr-FR" sz="2400" dirty="0"/>
              <a:t>- </a:t>
            </a:r>
            <a:r>
              <a:rPr lang="fr-FR" sz="2400" dirty="0">
                <a:effectLst>
                  <a:outerShdw blurRad="38100" dist="38100" dir="2700000" algn="tl">
                    <a:srgbClr val="000000">
                      <a:alpha val="43137"/>
                    </a:srgbClr>
                  </a:outerShdw>
                </a:effectLst>
              </a:rPr>
              <a:t>On observe une congestion automobile grandissante </a:t>
            </a:r>
            <a:r>
              <a:rPr lang="fr-FR" sz="2400" dirty="0"/>
              <a:t>[sur la A750 et dans la commune de </a:t>
            </a:r>
            <a:r>
              <a:rPr lang="fr-FR" sz="2400" dirty="0" err="1"/>
              <a:t>Juvignac</a:t>
            </a:r>
            <a:r>
              <a:rPr lang="fr-FR" sz="2400" dirty="0"/>
              <a:t>] </a:t>
            </a:r>
            <a:r>
              <a:rPr lang="fr-FR" sz="2400" i="1" dirty="0"/>
              <a:t>(</a:t>
            </a:r>
            <a:r>
              <a:rPr lang="fr-FR" sz="2400" i="1" dirty="0" err="1"/>
              <a:t>SCoT</a:t>
            </a:r>
            <a:r>
              <a:rPr lang="fr-FR" sz="2400" i="1" dirty="0"/>
              <a:t> Tome 3 DOO p.96)</a:t>
            </a:r>
            <a:endParaRPr lang="fr-FR" sz="24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24</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Construction et circulation à </a:t>
            </a:r>
            <a:r>
              <a:rPr kumimoji="0" lang="fr-FR" sz="1200" b="0" i="1" u="none" strike="noStrike" kern="1200" cap="none" spc="0" normalizeH="0" baseline="0" noProof="0" dirty="0" err="1">
                <a:ln>
                  <a:noFill/>
                </a:ln>
                <a:solidFill>
                  <a:schemeClr val="bg1">
                    <a:lumMod val="50000"/>
                  </a:schemeClr>
                </a:solidFill>
                <a:effectLst/>
                <a:uLnTx/>
                <a:uFillTx/>
                <a:latin typeface="+mn-lt"/>
                <a:ea typeface="+mn-ea"/>
                <a:cs typeface="+mn-cs"/>
              </a:rPr>
              <a:t>Juvignac</a:t>
            </a: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 2014-2018 ...</a:t>
            </a:r>
          </a:p>
        </p:txBody>
      </p:sp>
    </p:spTree>
    <p:extLst>
      <p:ext uri="{BB962C8B-B14F-4D97-AF65-F5344CB8AC3E}">
        <p14:creationId xmlns:p14="http://schemas.microsoft.com/office/powerpoint/2010/main" val="4170035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4000" b="1" dirty="0">
              <a:solidFill>
                <a:srgbClr val="00CC00"/>
              </a:solidFill>
            </a:endParaRPr>
          </a:p>
        </p:txBody>
      </p:sp>
      <p:sp>
        <p:nvSpPr>
          <p:cNvPr id="3" name="Sous-titre 2"/>
          <p:cNvSpPr>
            <a:spLocks noGrp="1"/>
          </p:cNvSpPr>
          <p:nvPr>
            <p:ph idx="1"/>
          </p:nvPr>
        </p:nvSpPr>
        <p:spPr>
          <a:xfrm>
            <a:off x="457200" y="1600200"/>
            <a:ext cx="8229600" cy="4817985"/>
          </a:xfrm>
        </p:spPr>
        <p:txBody>
          <a:bodyPr>
            <a:normAutofit lnSpcReduction="10000"/>
          </a:bodyPr>
          <a:lstStyle/>
          <a:p>
            <a:pPr marL="514350" indent="-514350">
              <a:buAutoNum type="arabicPeriod"/>
            </a:pPr>
            <a:endParaRPr lang="fr-FR" b="1" dirty="0">
              <a:solidFill>
                <a:schemeClr val="tx1"/>
              </a:solidFill>
            </a:endParaRPr>
          </a:p>
          <a:p>
            <a:pPr marL="514350" indent="-514350" algn="just">
              <a:buAutoNum type="arabicPeriod"/>
            </a:pPr>
            <a:r>
              <a:rPr lang="fr-FR" b="1" dirty="0">
                <a:solidFill>
                  <a:schemeClr val="tx1"/>
                </a:solidFill>
              </a:rPr>
              <a:t>Le PLU de mars 2010</a:t>
            </a:r>
          </a:p>
          <a:p>
            <a:pPr marL="514350" indent="-514350" algn="just">
              <a:buAutoNum type="arabicPeriod"/>
            </a:pPr>
            <a:endParaRPr lang="fr-FR" b="1" dirty="0">
              <a:solidFill>
                <a:schemeClr val="tx1"/>
              </a:solidFill>
            </a:endParaRPr>
          </a:p>
          <a:p>
            <a:pPr marL="514350" indent="-514350" algn="just">
              <a:buAutoNum type="arabicPeriod"/>
            </a:pPr>
            <a:r>
              <a:rPr lang="fr-FR" b="1" dirty="0">
                <a:solidFill>
                  <a:schemeClr val="tx1"/>
                </a:solidFill>
              </a:rPr>
              <a:t>Les réalisations: voirie, construction</a:t>
            </a:r>
          </a:p>
          <a:p>
            <a:pPr marL="514350" indent="-514350" algn="just">
              <a:buAutoNum type="arabicPeriod"/>
            </a:pPr>
            <a:r>
              <a:rPr lang="fr-FR" sz="3600" b="1" dirty="0">
                <a:solidFill>
                  <a:srgbClr val="FF0000"/>
                </a:solidFill>
              </a:rPr>
              <a:t>L’avenir à court, moyen ou long terme</a:t>
            </a:r>
          </a:p>
          <a:p>
            <a:pPr lvl="2" algn="just"/>
            <a:r>
              <a:rPr lang="fr-FR" b="1" dirty="0"/>
              <a:t>PLH, </a:t>
            </a:r>
          </a:p>
          <a:p>
            <a:pPr lvl="2" algn="just"/>
            <a:r>
              <a:rPr lang="fr-FR" b="1" dirty="0" err="1"/>
              <a:t>SCoT</a:t>
            </a:r>
            <a:r>
              <a:rPr lang="fr-FR" b="1" dirty="0"/>
              <a:t>, </a:t>
            </a:r>
          </a:p>
          <a:p>
            <a:pPr lvl="2" algn="just"/>
            <a:r>
              <a:rPr lang="fr-FR" b="1" dirty="0">
                <a:solidFill>
                  <a:srgbClr val="FF0000"/>
                </a:solidFill>
              </a:rPr>
              <a:t>Les projets à l’étude: </a:t>
            </a:r>
            <a:r>
              <a:rPr lang="fr-FR" b="1" dirty="0" err="1">
                <a:solidFill>
                  <a:srgbClr val="FF0000"/>
                </a:solidFill>
              </a:rPr>
              <a:t>Naussargues</a:t>
            </a:r>
            <a:r>
              <a:rPr lang="fr-FR" b="1" dirty="0">
                <a:solidFill>
                  <a:srgbClr val="FF0000"/>
                </a:solidFill>
              </a:rPr>
              <a:t>, </a:t>
            </a:r>
            <a:r>
              <a:rPr lang="fr-FR" b="1" dirty="0" err="1">
                <a:solidFill>
                  <a:srgbClr val="FF0000"/>
                </a:solidFill>
              </a:rPr>
              <a:t>Courpouiran</a:t>
            </a:r>
            <a:r>
              <a:rPr lang="fr-FR" b="1" dirty="0">
                <a:solidFill>
                  <a:srgbClr val="FF0000"/>
                </a:solidFill>
              </a:rPr>
              <a:t>, Le Triangle d’or, les périmètres d’études</a:t>
            </a:r>
          </a:p>
          <a:p>
            <a:pPr lvl="2" algn="just"/>
            <a:r>
              <a:rPr lang="fr-FR" b="1" dirty="0"/>
              <a:t>PLU i.</a:t>
            </a:r>
            <a:endParaRPr lang="fr-FR" b="1" dirty="0">
              <a:solidFill>
                <a:schemeClr val="tx1"/>
              </a:solidFill>
            </a:endParaRP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25</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323528" y="1412776"/>
            <a:ext cx="5760640" cy="523409"/>
          </a:xfrm>
        </p:spPr>
        <p:txBody>
          <a:bodyPr/>
          <a:lstStyle/>
          <a:p>
            <a:r>
              <a:rPr lang="fr-FR" sz="2800" b="1" u="sng" dirty="0"/>
              <a:t>Le </a:t>
            </a:r>
            <a:r>
              <a:rPr lang="fr-FR" sz="2800" b="1" u="sng" dirty="0" err="1"/>
              <a:t>SCoT</a:t>
            </a:r>
            <a:r>
              <a:rPr lang="fr-FR" sz="2800" b="1" u="sng" dirty="0"/>
              <a:t> et </a:t>
            </a:r>
            <a:r>
              <a:rPr lang="fr-FR" sz="2800" b="1" u="sng" dirty="0" err="1"/>
              <a:t>Juvignac</a:t>
            </a:r>
            <a:r>
              <a:rPr lang="fr-FR" sz="2800" dirty="0"/>
              <a:t>: </a:t>
            </a:r>
            <a:r>
              <a:rPr lang="fr-FR" sz="1800" dirty="0" err="1"/>
              <a:t>Naussargues</a:t>
            </a:r>
            <a:r>
              <a:rPr lang="fr-FR" sz="1800" dirty="0"/>
              <a:t>- Bel Air</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26</a:t>
            </a:fld>
            <a:endParaRPr lang="fr-FR"/>
          </a:p>
        </p:txBody>
      </p:sp>
      <p:sp>
        <p:nvSpPr>
          <p:cNvPr id="8"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9"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pic>
        <p:nvPicPr>
          <p:cNvPr id="4" name="Image 3"/>
          <p:cNvPicPr>
            <a:picLocks noChangeAspect="1"/>
          </p:cNvPicPr>
          <p:nvPr/>
        </p:nvPicPr>
        <p:blipFill>
          <a:blip r:embed="rId2"/>
          <a:stretch>
            <a:fillRect/>
          </a:stretch>
        </p:blipFill>
        <p:spPr>
          <a:xfrm>
            <a:off x="611560" y="2088948"/>
            <a:ext cx="5688632" cy="4419870"/>
          </a:xfrm>
          <a:prstGeom prst="rect">
            <a:avLst/>
          </a:prstGeom>
          <a:ln>
            <a:noFill/>
          </a:ln>
          <a:effectLst>
            <a:outerShdw blurRad="292100" dist="139700" dir="2700000" algn="tl" rotWithShape="0">
              <a:srgbClr val="333333">
                <a:alpha val="65000"/>
              </a:srgbClr>
            </a:outerShdw>
          </a:effectLst>
        </p:spPr>
      </p:pic>
      <p:sp>
        <p:nvSpPr>
          <p:cNvPr id="19" name="Forme libre 18"/>
          <p:cNvSpPr/>
          <p:nvPr/>
        </p:nvSpPr>
        <p:spPr>
          <a:xfrm>
            <a:off x="1583267" y="2082800"/>
            <a:ext cx="4309533" cy="4428067"/>
          </a:xfrm>
          <a:custGeom>
            <a:avLst/>
            <a:gdLst>
              <a:gd name="connsiteX0" fmla="*/ 2768600 w 4309533"/>
              <a:gd name="connsiteY0" fmla="*/ 609600 h 4428067"/>
              <a:gd name="connsiteX1" fmla="*/ 2582333 w 4309533"/>
              <a:gd name="connsiteY1" fmla="*/ 524933 h 4428067"/>
              <a:gd name="connsiteX2" fmla="*/ 2446866 w 4309533"/>
              <a:gd name="connsiteY2" fmla="*/ 457200 h 4428067"/>
              <a:gd name="connsiteX3" fmla="*/ 2142066 w 4309533"/>
              <a:gd name="connsiteY3" fmla="*/ 338667 h 4428067"/>
              <a:gd name="connsiteX4" fmla="*/ 2032000 w 4309533"/>
              <a:gd name="connsiteY4" fmla="*/ 338667 h 4428067"/>
              <a:gd name="connsiteX5" fmla="*/ 1947333 w 4309533"/>
              <a:gd name="connsiteY5" fmla="*/ 245533 h 4428067"/>
              <a:gd name="connsiteX6" fmla="*/ 1752600 w 4309533"/>
              <a:gd name="connsiteY6" fmla="*/ 194733 h 4428067"/>
              <a:gd name="connsiteX7" fmla="*/ 1422400 w 4309533"/>
              <a:gd name="connsiteY7" fmla="*/ 42333 h 4428067"/>
              <a:gd name="connsiteX8" fmla="*/ 1227666 w 4309533"/>
              <a:gd name="connsiteY8" fmla="*/ 42333 h 4428067"/>
              <a:gd name="connsiteX9" fmla="*/ 1151466 w 4309533"/>
              <a:gd name="connsiteY9" fmla="*/ 0 h 4428067"/>
              <a:gd name="connsiteX10" fmla="*/ 651933 w 4309533"/>
              <a:gd name="connsiteY10" fmla="*/ 0 h 4428067"/>
              <a:gd name="connsiteX11" fmla="*/ 355600 w 4309533"/>
              <a:gd name="connsiteY11" fmla="*/ 169333 h 4428067"/>
              <a:gd name="connsiteX12" fmla="*/ 220133 w 4309533"/>
              <a:gd name="connsiteY12" fmla="*/ 313267 h 4428067"/>
              <a:gd name="connsiteX13" fmla="*/ 262466 w 4309533"/>
              <a:gd name="connsiteY13" fmla="*/ 651933 h 4428067"/>
              <a:gd name="connsiteX14" fmla="*/ 0 w 4309533"/>
              <a:gd name="connsiteY14" fmla="*/ 660400 h 4428067"/>
              <a:gd name="connsiteX15" fmla="*/ 296333 w 4309533"/>
              <a:gd name="connsiteY15" fmla="*/ 1143000 h 4428067"/>
              <a:gd name="connsiteX16" fmla="*/ 677333 w 4309533"/>
              <a:gd name="connsiteY16" fmla="*/ 1278467 h 4428067"/>
              <a:gd name="connsiteX17" fmla="*/ 821266 w 4309533"/>
              <a:gd name="connsiteY17" fmla="*/ 1236133 h 4428067"/>
              <a:gd name="connsiteX18" fmla="*/ 956733 w 4309533"/>
              <a:gd name="connsiteY18" fmla="*/ 1261533 h 4428067"/>
              <a:gd name="connsiteX19" fmla="*/ 982133 w 4309533"/>
              <a:gd name="connsiteY19" fmla="*/ 1363133 h 4428067"/>
              <a:gd name="connsiteX20" fmla="*/ 999066 w 4309533"/>
              <a:gd name="connsiteY20" fmla="*/ 1481667 h 4428067"/>
              <a:gd name="connsiteX21" fmla="*/ 1075266 w 4309533"/>
              <a:gd name="connsiteY21" fmla="*/ 1498600 h 4428067"/>
              <a:gd name="connsiteX22" fmla="*/ 1210733 w 4309533"/>
              <a:gd name="connsiteY22" fmla="*/ 1481667 h 4428067"/>
              <a:gd name="connsiteX23" fmla="*/ 1270000 w 4309533"/>
              <a:gd name="connsiteY23" fmla="*/ 1397000 h 4428067"/>
              <a:gd name="connsiteX24" fmla="*/ 1447800 w 4309533"/>
              <a:gd name="connsiteY24" fmla="*/ 1388533 h 4428067"/>
              <a:gd name="connsiteX25" fmla="*/ 1447800 w 4309533"/>
              <a:gd name="connsiteY25" fmla="*/ 1566333 h 4428067"/>
              <a:gd name="connsiteX26" fmla="*/ 1329266 w 4309533"/>
              <a:gd name="connsiteY26" fmla="*/ 1566333 h 4428067"/>
              <a:gd name="connsiteX27" fmla="*/ 1244600 w 4309533"/>
              <a:gd name="connsiteY27" fmla="*/ 1676400 h 4428067"/>
              <a:gd name="connsiteX28" fmla="*/ 1261533 w 4309533"/>
              <a:gd name="connsiteY28" fmla="*/ 1803400 h 4428067"/>
              <a:gd name="connsiteX29" fmla="*/ 1346200 w 4309533"/>
              <a:gd name="connsiteY29" fmla="*/ 1854200 h 4428067"/>
              <a:gd name="connsiteX30" fmla="*/ 1430866 w 4309533"/>
              <a:gd name="connsiteY30" fmla="*/ 1803400 h 4428067"/>
              <a:gd name="connsiteX31" fmla="*/ 1507066 w 4309533"/>
              <a:gd name="connsiteY31" fmla="*/ 1769533 h 4428067"/>
              <a:gd name="connsiteX32" fmla="*/ 1507066 w 4309533"/>
              <a:gd name="connsiteY32" fmla="*/ 1769533 h 4428067"/>
              <a:gd name="connsiteX33" fmla="*/ 1566333 w 4309533"/>
              <a:gd name="connsiteY33" fmla="*/ 1778000 h 4428067"/>
              <a:gd name="connsiteX34" fmla="*/ 1574800 w 4309533"/>
              <a:gd name="connsiteY34" fmla="*/ 1921933 h 4428067"/>
              <a:gd name="connsiteX35" fmla="*/ 1557866 w 4309533"/>
              <a:gd name="connsiteY35" fmla="*/ 2015067 h 4428067"/>
              <a:gd name="connsiteX36" fmla="*/ 1557866 w 4309533"/>
              <a:gd name="connsiteY36" fmla="*/ 2015067 h 4428067"/>
              <a:gd name="connsiteX37" fmla="*/ 1608666 w 4309533"/>
              <a:gd name="connsiteY37" fmla="*/ 2167467 h 4428067"/>
              <a:gd name="connsiteX38" fmla="*/ 1684866 w 4309533"/>
              <a:gd name="connsiteY38" fmla="*/ 2235200 h 4428067"/>
              <a:gd name="connsiteX39" fmla="*/ 1871133 w 4309533"/>
              <a:gd name="connsiteY39" fmla="*/ 2455333 h 4428067"/>
              <a:gd name="connsiteX40" fmla="*/ 1921933 w 4309533"/>
              <a:gd name="connsiteY40" fmla="*/ 2599267 h 4428067"/>
              <a:gd name="connsiteX41" fmla="*/ 1955800 w 4309533"/>
              <a:gd name="connsiteY41" fmla="*/ 2692400 h 4428067"/>
              <a:gd name="connsiteX42" fmla="*/ 2015066 w 4309533"/>
              <a:gd name="connsiteY42" fmla="*/ 2717800 h 4428067"/>
              <a:gd name="connsiteX43" fmla="*/ 2099733 w 4309533"/>
              <a:gd name="connsiteY43" fmla="*/ 2633133 h 4428067"/>
              <a:gd name="connsiteX44" fmla="*/ 2184400 w 4309533"/>
              <a:gd name="connsiteY44" fmla="*/ 2650067 h 4428067"/>
              <a:gd name="connsiteX45" fmla="*/ 2379133 w 4309533"/>
              <a:gd name="connsiteY45" fmla="*/ 2751667 h 4428067"/>
              <a:gd name="connsiteX46" fmla="*/ 2556933 w 4309533"/>
              <a:gd name="connsiteY46" fmla="*/ 2819400 h 4428067"/>
              <a:gd name="connsiteX47" fmla="*/ 2633133 w 4309533"/>
              <a:gd name="connsiteY47" fmla="*/ 3081867 h 4428067"/>
              <a:gd name="connsiteX48" fmla="*/ 2768600 w 4309533"/>
              <a:gd name="connsiteY48" fmla="*/ 3208867 h 4428067"/>
              <a:gd name="connsiteX49" fmla="*/ 2912533 w 4309533"/>
              <a:gd name="connsiteY49" fmla="*/ 3327400 h 4428067"/>
              <a:gd name="connsiteX50" fmla="*/ 3022600 w 4309533"/>
              <a:gd name="connsiteY50" fmla="*/ 3378200 h 4428067"/>
              <a:gd name="connsiteX51" fmla="*/ 3090333 w 4309533"/>
              <a:gd name="connsiteY51" fmla="*/ 3412067 h 4428067"/>
              <a:gd name="connsiteX52" fmla="*/ 3090333 w 4309533"/>
              <a:gd name="connsiteY52" fmla="*/ 3412067 h 4428067"/>
              <a:gd name="connsiteX53" fmla="*/ 3039533 w 4309533"/>
              <a:gd name="connsiteY53" fmla="*/ 3479800 h 4428067"/>
              <a:gd name="connsiteX54" fmla="*/ 3149600 w 4309533"/>
              <a:gd name="connsiteY54" fmla="*/ 3598333 h 4428067"/>
              <a:gd name="connsiteX55" fmla="*/ 3217333 w 4309533"/>
              <a:gd name="connsiteY55" fmla="*/ 3716867 h 4428067"/>
              <a:gd name="connsiteX56" fmla="*/ 3318933 w 4309533"/>
              <a:gd name="connsiteY56" fmla="*/ 3801533 h 4428067"/>
              <a:gd name="connsiteX57" fmla="*/ 3234266 w 4309533"/>
              <a:gd name="connsiteY57" fmla="*/ 3869267 h 4428067"/>
              <a:gd name="connsiteX58" fmla="*/ 3318933 w 4309533"/>
              <a:gd name="connsiteY58" fmla="*/ 4004733 h 4428067"/>
              <a:gd name="connsiteX59" fmla="*/ 3293533 w 4309533"/>
              <a:gd name="connsiteY59" fmla="*/ 4072467 h 4428067"/>
              <a:gd name="connsiteX60" fmla="*/ 3217333 w 4309533"/>
              <a:gd name="connsiteY60" fmla="*/ 4080933 h 4428067"/>
              <a:gd name="connsiteX61" fmla="*/ 3217333 w 4309533"/>
              <a:gd name="connsiteY61" fmla="*/ 4080933 h 4428067"/>
              <a:gd name="connsiteX62" fmla="*/ 3225800 w 4309533"/>
              <a:gd name="connsiteY62" fmla="*/ 4148667 h 4428067"/>
              <a:gd name="connsiteX63" fmla="*/ 3141133 w 4309533"/>
              <a:gd name="connsiteY63" fmla="*/ 4148667 h 4428067"/>
              <a:gd name="connsiteX64" fmla="*/ 3276600 w 4309533"/>
              <a:gd name="connsiteY64" fmla="*/ 4292600 h 4428067"/>
              <a:gd name="connsiteX65" fmla="*/ 3564466 w 4309533"/>
              <a:gd name="connsiteY65" fmla="*/ 4258733 h 4428067"/>
              <a:gd name="connsiteX66" fmla="*/ 3733800 w 4309533"/>
              <a:gd name="connsiteY66" fmla="*/ 4174067 h 4428067"/>
              <a:gd name="connsiteX67" fmla="*/ 3877733 w 4309533"/>
              <a:gd name="connsiteY67" fmla="*/ 4182533 h 4428067"/>
              <a:gd name="connsiteX68" fmla="*/ 3953933 w 4309533"/>
              <a:gd name="connsiteY68" fmla="*/ 4224867 h 4428067"/>
              <a:gd name="connsiteX69" fmla="*/ 3979333 w 4309533"/>
              <a:gd name="connsiteY69" fmla="*/ 4351867 h 4428067"/>
              <a:gd name="connsiteX70" fmla="*/ 3937000 w 4309533"/>
              <a:gd name="connsiteY70" fmla="*/ 4428067 h 4428067"/>
              <a:gd name="connsiteX71" fmla="*/ 4309533 w 4309533"/>
              <a:gd name="connsiteY71" fmla="*/ 4419600 h 4428067"/>
              <a:gd name="connsiteX72" fmla="*/ 4267200 w 4309533"/>
              <a:gd name="connsiteY72" fmla="*/ 4377267 h 4428067"/>
              <a:gd name="connsiteX73" fmla="*/ 4165600 w 4309533"/>
              <a:gd name="connsiteY73" fmla="*/ 4301067 h 4428067"/>
              <a:gd name="connsiteX74" fmla="*/ 4165600 w 4309533"/>
              <a:gd name="connsiteY74" fmla="*/ 4233333 h 4428067"/>
              <a:gd name="connsiteX75" fmla="*/ 4114800 w 4309533"/>
              <a:gd name="connsiteY75" fmla="*/ 4140200 h 4428067"/>
              <a:gd name="connsiteX76" fmla="*/ 4055533 w 4309533"/>
              <a:gd name="connsiteY76" fmla="*/ 3953933 h 4428067"/>
              <a:gd name="connsiteX77" fmla="*/ 4055533 w 4309533"/>
              <a:gd name="connsiteY77" fmla="*/ 3953933 h 4428067"/>
              <a:gd name="connsiteX78" fmla="*/ 4182533 w 4309533"/>
              <a:gd name="connsiteY78" fmla="*/ 3869267 h 4428067"/>
              <a:gd name="connsiteX79" fmla="*/ 4224866 w 4309533"/>
              <a:gd name="connsiteY79" fmla="*/ 3699933 h 4428067"/>
              <a:gd name="connsiteX80" fmla="*/ 4292600 w 4309533"/>
              <a:gd name="connsiteY80" fmla="*/ 3572933 h 4428067"/>
              <a:gd name="connsiteX81" fmla="*/ 4275666 w 4309533"/>
              <a:gd name="connsiteY81" fmla="*/ 3318933 h 4428067"/>
              <a:gd name="connsiteX82" fmla="*/ 4140200 w 4309533"/>
              <a:gd name="connsiteY82" fmla="*/ 2954867 h 4428067"/>
              <a:gd name="connsiteX83" fmla="*/ 4106333 w 4309533"/>
              <a:gd name="connsiteY83" fmla="*/ 2734733 h 4428067"/>
              <a:gd name="connsiteX84" fmla="*/ 4072466 w 4309533"/>
              <a:gd name="connsiteY84" fmla="*/ 2590800 h 4428067"/>
              <a:gd name="connsiteX85" fmla="*/ 3911600 w 4309533"/>
              <a:gd name="connsiteY85" fmla="*/ 2387600 h 4428067"/>
              <a:gd name="connsiteX86" fmla="*/ 3835400 w 4309533"/>
              <a:gd name="connsiteY86" fmla="*/ 2302933 h 4428067"/>
              <a:gd name="connsiteX87" fmla="*/ 3793066 w 4309533"/>
              <a:gd name="connsiteY87" fmla="*/ 2243667 h 4428067"/>
              <a:gd name="connsiteX88" fmla="*/ 3733800 w 4309533"/>
              <a:gd name="connsiteY88" fmla="*/ 2226733 h 4428067"/>
              <a:gd name="connsiteX89" fmla="*/ 3699933 w 4309533"/>
              <a:gd name="connsiteY89" fmla="*/ 2167467 h 4428067"/>
              <a:gd name="connsiteX90" fmla="*/ 3657600 w 4309533"/>
              <a:gd name="connsiteY90" fmla="*/ 2057400 h 4428067"/>
              <a:gd name="connsiteX91" fmla="*/ 3581400 w 4309533"/>
              <a:gd name="connsiteY91" fmla="*/ 1998133 h 4428067"/>
              <a:gd name="connsiteX92" fmla="*/ 3488266 w 4309533"/>
              <a:gd name="connsiteY92" fmla="*/ 2006600 h 4428067"/>
              <a:gd name="connsiteX93" fmla="*/ 3420533 w 4309533"/>
              <a:gd name="connsiteY93" fmla="*/ 2023533 h 4428067"/>
              <a:gd name="connsiteX94" fmla="*/ 3386666 w 4309533"/>
              <a:gd name="connsiteY94" fmla="*/ 1964267 h 4428067"/>
              <a:gd name="connsiteX95" fmla="*/ 3403600 w 4309533"/>
              <a:gd name="connsiteY95" fmla="*/ 1811867 h 4428067"/>
              <a:gd name="connsiteX96" fmla="*/ 3505200 w 4309533"/>
              <a:gd name="connsiteY96" fmla="*/ 1727200 h 4428067"/>
              <a:gd name="connsiteX97" fmla="*/ 3615266 w 4309533"/>
              <a:gd name="connsiteY97" fmla="*/ 1667933 h 4428067"/>
              <a:gd name="connsiteX98" fmla="*/ 3683000 w 4309533"/>
              <a:gd name="connsiteY98" fmla="*/ 1540933 h 4428067"/>
              <a:gd name="connsiteX99" fmla="*/ 3818466 w 4309533"/>
              <a:gd name="connsiteY99" fmla="*/ 1413933 h 4428067"/>
              <a:gd name="connsiteX100" fmla="*/ 3962400 w 4309533"/>
              <a:gd name="connsiteY100" fmla="*/ 1329267 h 4428067"/>
              <a:gd name="connsiteX101" fmla="*/ 3979333 w 4309533"/>
              <a:gd name="connsiteY101" fmla="*/ 1253067 h 4428067"/>
              <a:gd name="connsiteX102" fmla="*/ 3987800 w 4309533"/>
              <a:gd name="connsiteY102" fmla="*/ 1016000 h 4428067"/>
              <a:gd name="connsiteX103" fmla="*/ 3852333 w 4309533"/>
              <a:gd name="connsiteY103" fmla="*/ 889000 h 4428067"/>
              <a:gd name="connsiteX104" fmla="*/ 3759200 w 4309533"/>
              <a:gd name="connsiteY104" fmla="*/ 778933 h 4428067"/>
              <a:gd name="connsiteX105" fmla="*/ 3657600 w 4309533"/>
              <a:gd name="connsiteY105" fmla="*/ 762000 h 4428067"/>
              <a:gd name="connsiteX106" fmla="*/ 3556000 w 4309533"/>
              <a:gd name="connsiteY106" fmla="*/ 838200 h 4428067"/>
              <a:gd name="connsiteX107" fmla="*/ 3429000 w 4309533"/>
              <a:gd name="connsiteY107" fmla="*/ 778933 h 4428067"/>
              <a:gd name="connsiteX108" fmla="*/ 3352800 w 4309533"/>
              <a:gd name="connsiteY108" fmla="*/ 787400 h 4428067"/>
              <a:gd name="connsiteX109" fmla="*/ 3327400 w 4309533"/>
              <a:gd name="connsiteY109" fmla="*/ 736600 h 4428067"/>
              <a:gd name="connsiteX110" fmla="*/ 3429000 w 4309533"/>
              <a:gd name="connsiteY110" fmla="*/ 618067 h 4428067"/>
              <a:gd name="connsiteX111" fmla="*/ 3386666 w 4309533"/>
              <a:gd name="connsiteY111" fmla="*/ 499533 h 4428067"/>
              <a:gd name="connsiteX112" fmla="*/ 3378200 w 4309533"/>
              <a:gd name="connsiteY112" fmla="*/ 330200 h 4428067"/>
              <a:gd name="connsiteX113" fmla="*/ 3259666 w 4309533"/>
              <a:gd name="connsiteY113" fmla="*/ 347133 h 4428067"/>
              <a:gd name="connsiteX114" fmla="*/ 3166533 w 4309533"/>
              <a:gd name="connsiteY114" fmla="*/ 338667 h 4428067"/>
              <a:gd name="connsiteX115" fmla="*/ 3081866 w 4309533"/>
              <a:gd name="connsiteY115" fmla="*/ 431800 h 4428067"/>
              <a:gd name="connsiteX116" fmla="*/ 2971800 w 4309533"/>
              <a:gd name="connsiteY116" fmla="*/ 457200 h 4428067"/>
              <a:gd name="connsiteX117" fmla="*/ 2946400 w 4309533"/>
              <a:gd name="connsiteY117" fmla="*/ 465667 h 4428067"/>
              <a:gd name="connsiteX118" fmla="*/ 2929466 w 4309533"/>
              <a:gd name="connsiteY118" fmla="*/ 414867 h 4428067"/>
              <a:gd name="connsiteX119" fmla="*/ 2768600 w 4309533"/>
              <a:gd name="connsiteY119" fmla="*/ 609600 h 44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309533" h="4428067">
                <a:moveTo>
                  <a:pt x="2768600" y="609600"/>
                </a:moveTo>
                <a:lnTo>
                  <a:pt x="2582333" y="524933"/>
                </a:lnTo>
                <a:lnTo>
                  <a:pt x="2446866" y="457200"/>
                </a:lnTo>
                <a:lnTo>
                  <a:pt x="2142066" y="338667"/>
                </a:lnTo>
                <a:lnTo>
                  <a:pt x="2032000" y="338667"/>
                </a:lnTo>
                <a:lnTo>
                  <a:pt x="1947333" y="245533"/>
                </a:lnTo>
                <a:lnTo>
                  <a:pt x="1752600" y="194733"/>
                </a:lnTo>
                <a:lnTo>
                  <a:pt x="1422400" y="42333"/>
                </a:lnTo>
                <a:lnTo>
                  <a:pt x="1227666" y="42333"/>
                </a:lnTo>
                <a:lnTo>
                  <a:pt x="1151466" y="0"/>
                </a:lnTo>
                <a:lnTo>
                  <a:pt x="651933" y="0"/>
                </a:lnTo>
                <a:lnTo>
                  <a:pt x="355600" y="169333"/>
                </a:lnTo>
                <a:lnTo>
                  <a:pt x="220133" y="313267"/>
                </a:lnTo>
                <a:lnTo>
                  <a:pt x="262466" y="651933"/>
                </a:lnTo>
                <a:lnTo>
                  <a:pt x="0" y="660400"/>
                </a:lnTo>
                <a:lnTo>
                  <a:pt x="296333" y="1143000"/>
                </a:lnTo>
                <a:lnTo>
                  <a:pt x="677333" y="1278467"/>
                </a:lnTo>
                <a:lnTo>
                  <a:pt x="821266" y="1236133"/>
                </a:lnTo>
                <a:lnTo>
                  <a:pt x="956733" y="1261533"/>
                </a:lnTo>
                <a:lnTo>
                  <a:pt x="982133" y="1363133"/>
                </a:lnTo>
                <a:lnTo>
                  <a:pt x="999066" y="1481667"/>
                </a:lnTo>
                <a:lnTo>
                  <a:pt x="1075266" y="1498600"/>
                </a:lnTo>
                <a:lnTo>
                  <a:pt x="1210733" y="1481667"/>
                </a:lnTo>
                <a:lnTo>
                  <a:pt x="1270000" y="1397000"/>
                </a:lnTo>
                <a:lnTo>
                  <a:pt x="1447800" y="1388533"/>
                </a:lnTo>
                <a:lnTo>
                  <a:pt x="1447800" y="1566333"/>
                </a:lnTo>
                <a:lnTo>
                  <a:pt x="1329266" y="1566333"/>
                </a:lnTo>
                <a:lnTo>
                  <a:pt x="1244600" y="1676400"/>
                </a:lnTo>
                <a:lnTo>
                  <a:pt x="1261533" y="1803400"/>
                </a:lnTo>
                <a:lnTo>
                  <a:pt x="1346200" y="1854200"/>
                </a:lnTo>
                <a:lnTo>
                  <a:pt x="1430866" y="1803400"/>
                </a:lnTo>
                <a:lnTo>
                  <a:pt x="1507066" y="1769533"/>
                </a:lnTo>
                <a:lnTo>
                  <a:pt x="1507066" y="1769533"/>
                </a:lnTo>
                <a:lnTo>
                  <a:pt x="1566333" y="1778000"/>
                </a:lnTo>
                <a:lnTo>
                  <a:pt x="1574800" y="1921933"/>
                </a:lnTo>
                <a:lnTo>
                  <a:pt x="1557866" y="2015067"/>
                </a:lnTo>
                <a:lnTo>
                  <a:pt x="1557866" y="2015067"/>
                </a:lnTo>
                <a:lnTo>
                  <a:pt x="1608666" y="2167467"/>
                </a:lnTo>
                <a:lnTo>
                  <a:pt x="1684866" y="2235200"/>
                </a:lnTo>
                <a:lnTo>
                  <a:pt x="1871133" y="2455333"/>
                </a:lnTo>
                <a:lnTo>
                  <a:pt x="1921933" y="2599267"/>
                </a:lnTo>
                <a:lnTo>
                  <a:pt x="1955800" y="2692400"/>
                </a:lnTo>
                <a:lnTo>
                  <a:pt x="2015066" y="2717800"/>
                </a:lnTo>
                <a:lnTo>
                  <a:pt x="2099733" y="2633133"/>
                </a:lnTo>
                <a:lnTo>
                  <a:pt x="2184400" y="2650067"/>
                </a:lnTo>
                <a:lnTo>
                  <a:pt x="2379133" y="2751667"/>
                </a:lnTo>
                <a:lnTo>
                  <a:pt x="2556933" y="2819400"/>
                </a:lnTo>
                <a:lnTo>
                  <a:pt x="2633133" y="3081867"/>
                </a:lnTo>
                <a:lnTo>
                  <a:pt x="2768600" y="3208867"/>
                </a:lnTo>
                <a:lnTo>
                  <a:pt x="2912533" y="3327400"/>
                </a:lnTo>
                <a:lnTo>
                  <a:pt x="3022600" y="3378200"/>
                </a:lnTo>
                <a:lnTo>
                  <a:pt x="3090333" y="3412067"/>
                </a:lnTo>
                <a:lnTo>
                  <a:pt x="3090333" y="3412067"/>
                </a:lnTo>
                <a:lnTo>
                  <a:pt x="3039533" y="3479800"/>
                </a:lnTo>
                <a:lnTo>
                  <a:pt x="3149600" y="3598333"/>
                </a:lnTo>
                <a:lnTo>
                  <a:pt x="3217333" y="3716867"/>
                </a:lnTo>
                <a:lnTo>
                  <a:pt x="3318933" y="3801533"/>
                </a:lnTo>
                <a:lnTo>
                  <a:pt x="3234266" y="3869267"/>
                </a:lnTo>
                <a:lnTo>
                  <a:pt x="3318933" y="4004733"/>
                </a:lnTo>
                <a:lnTo>
                  <a:pt x="3293533" y="4072467"/>
                </a:lnTo>
                <a:lnTo>
                  <a:pt x="3217333" y="4080933"/>
                </a:lnTo>
                <a:lnTo>
                  <a:pt x="3217333" y="4080933"/>
                </a:lnTo>
                <a:lnTo>
                  <a:pt x="3225800" y="4148667"/>
                </a:lnTo>
                <a:lnTo>
                  <a:pt x="3141133" y="4148667"/>
                </a:lnTo>
                <a:lnTo>
                  <a:pt x="3276600" y="4292600"/>
                </a:lnTo>
                <a:lnTo>
                  <a:pt x="3564466" y="4258733"/>
                </a:lnTo>
                <a:lnTo>
                  <a:pt x="3733800" y="4174067"/>
                </a:lnTo>
                <a:lnTo>
                  <a:pt x="3877733" y="4182533"/>
                </a:lnTo>
                <a:lnTo>
                  <a:pt x="3953933" y="4224867"/>
                </a:lnTo>
                <a:lnTo>
                  <a:pt x="3979333" y="4351867"/>
                </a:lnTo>
                <a:lnTo>
                  <a:pt x="3937000" y="4428067"/>
                </a:lnTo>
                <a:lnTo>
                  <a:pt x="4309533" y="4419600"/>
                </a:lnTo>
                <a:lnTo>
                  <a:pt x="4267200" y="4377267"/>
                </a:lnTo>
                <a:lnTo>
                  <a:pt x="4165600" y="4301067"/>
                </a:lnTo>
                <a:lnTo>
                  <a:pt x="4165600" y="4233333"/>
                </a:lnTo>
                <a:lnTo>
                  <a:pt x="4114800" y="4140200"/>
                </a:lnTo>
                <a:lnTo>
                  <a:pt x="4055533" y="3953933"/>
                </a:lnTo>
                <a:lnTo>
                  <a:pt x="4055533" y="3953933"/>
                </a:lnTo>
                <a:lnTo>
                  <a:pt x="4182533" y="3869267"/>
                </a:lnTo>
                <a:lnTo>
                  <a:pt x="4224866" y="3699933"/>
                </a:lnTo>
                <a:lnTo>
                  <a:pt x="4292600" y="3572933"/>
                </a:lnTo>
                <a:lnTo>
                  <a:pt x="4275666" y="3318933"/>
                </a:lnTo>
                <a:lnTo>
                  <a:pt x="4140200" y="2954867"/>
                </a:lnTo>
                <a:lnTo>
                  <a:pt x="4106333" y="2734733"/>
                </a:lnTo>
                <a:lnTo>
                  <a:pt x="4072466" y="2590800"/>
                </a:lnTo>
                <a:lnTo>
                  <a:pt x="3911600" y="2387600"/>
                </a:lnTo>
                <a:lnTo>
                  <a:pt x="3835400" y="2302933"/>
                </a:lnTo>
                <a:lnTo>
                  <a:pt x="3793066" y="2243667"/>
                </a:lnTo>
                <a:lnTo>
                  <a:pt x="3733800" y="2226733"/>
                </a:lnTo>
                <a:lnTo>
                  <a:pt x="3699933" y="2167467"/>
                </a:lnTo>
                <a:lnTo>
                  <a:pt x="3657600" y="2057400"/>
                </a:lnTo>
                <a:lnTo>
                  <a:pt x="3581400" y="1998133"/>
                </a:lnTo>
                <a:lnTo>
                  <a:pt x="3488266" y="2006600"/>
                </a:lnTo>
                <a:lnTo>
                  <a:pt x="3420533" y="2023533"/>
                </a:lnTo>
                <a:lnTo>
                  <a:pt x="3386666" y="1964267"/>
                </a:lnTo>
                <a:lnTo>
                  <a:pt x="3403600" y="1811867"/>
                </a:lnTo>
                <a:lnTo>
                  <a:pt x="3505200" y="1727200"/>
                </a:lnTo>
                <a:lnTo>
                  <a:pt x="3615266" y="1667933"/>
                </a:lnTo>
                <a:lnTo>
                  <a:pt x="3683000" y="1540933"/>
                </a:lnTo>
                <a:lnTo>
                  <a:pt x="3818466" y="1413933"/>
                </a:lnTo>
                <a:lnTo>
                  <a:pt x="3962400" y="1329267"/>
                </a:lnTo>
                <a:lnTo>
                  <a:pt x="3979333" y="1253067"/>
                </a:lnTo>
                <a:lnTo>
                  <a:pt x="3987800" y="1016000"/>
                </a:lnTo>
                <a:lnTo>
                  <a:pt x="3852333" y="889000"/>
                </a:lnTo>
                <a:lnTo>
                  <a:pt x="3759200" y="778933"/>
                </a:lnTo>
                <a:lnTo>
                  <a:pt x="3657600" y="762000"/>
                </a:lnTo>
                <a:lnTo>
                  <a:pt x="3556000" y="838200"/>
                </a:lnTo>
                <a:lnTo>
                  <a:pt x="3429000" y="778933"/>
                </a:lnTo>
                <a:lnTo>
                  <a:pt x="3352800" y="787400"/>
                </a:lnTo>
                <a:lnTo>
                  <a:pt x="3327400" y="736600"/>
                </a:lnTo>
                <a:lnTo>
                  <a:pt x="3429000" y="618067"/>
                </a:lnTo>
                <a:lnTo>
                  <a:pt x="3386666" y="499533"/>
                </a:lnTo>
                <a:lnTo>
                  <a:pt x="3378200" y="330200"/>
                </a:lnTo>
                <a:lnTo>
                  <a:pt x="3259666" y="347133"/>
                </a:lnTo>
                <a:lnTo>
                  <a:pt x="3166533" y="338667"/>
                </a:lnTo>
                <a:lnTo>
                  <a:pt x="3081866" y="431800"/>
                </a:lnTo>
                <a:lnTo>
                  <a:pt x="2971800" y="457200"/>
                </a:lnTo>
                <a:lnTo>
                  <a:pt x="2946400" y="465667"/>
                </a:lnTo>
                <a:lnTo>
                  <a:pt x="2929466" y="414867"/>
                </a:lnTo>
                <a:lnTo>
                  <a:pt x="2768600" y="60960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roupe 20"/>
          <p:cNvGrpSpPr/>
          <p:nvPr/>
        </p:nvGrpSpPr>
        <p:grpSpPr>
          <a:xfrm>
            <a:off x="5721610" y="1196752"/>
            <a:ext cx="3422390" cy="3025433"/>
            <a:chOff x="5580112" y="2092209"/>
            <a:chExt cx="3422390" cy="3025433"/>
          </a:xfrm>
        </p:grpSpPr>
        <p:grpSp>
          <p:nvGrpSpPr>
            <p:cNvPr id="18" name="Groupe 17"/>
            <p:cNvGrpSpPr/>
            <p:nvPr/>
          </p:nvGrpSpPr>
          <p:grpSpPr>
            <a:xfrm>
              <a:off x="5580112" y="2092209"/>
              <a:ext cx="3422390" cy="2437760"/>
              <a:chOff x="5697450" y="2092209"/>
              <a:chExt cx="3422390" cy="2437760"/>
            </a:xfrm>
          </p:grpSpPr>
          <p:grpSp>
            <p:nvGrpSpPr>
              <p:cNvPr id="17" name="Groupe 16"/>
              <p:cNvGrpSpPr/>
              <p:nvPr/>
            </p:nvGrpSpPr>
            <p:grpSpPr>
              <a:xfrm>
                <a:off x="5697450" y="2521513"/>
                <a:ext cx="3422390" cy="2008456"/>
                <a:chOff x="5697450" y="2521513"/>
                <a:chExt cx="3422390" cy="2008456"/>
              </a:xfrm>
            </p:grpSpPr>
            <p:pic>
              <p:nvPicPr>
                <p:cNvPr id="5" name="Image 4"/>
                <p:cNvPicPr>
                  <a:picLocks noChangeAspect="1"/>
                </p:cNvPicPr>
                <p:nvPr/>
              </p:nvPicPr>
              <p:blipFill>
                <a:blip r:embed="rId3"/>
                <a:stretch>
                  <a:fillRect/>
                </a:stretch>
              </p:blipFill>
              <p:spPr>
                <a:xfrm>
                  <a:off x="5697450" y="2521513"/>
                  <a:ext cx="3422390" cy="388227"/>
                </a:xfrm>
                <a:prstGeom prst="rect">
                  <a:avLst/>
                </a:prstGeom>
              </p:spPr>
            </p:pic>
            <p:pic>
              <p:nvPicPr>
                <p:cNvPr id="11" name="Image 10"/>
                <p:cNvPicPr>
                  <a:picLocks noChangeAspect="1"/>
                </p:cNvPicPr>
                <p:nvPr/>
              </p:nvPicPr>
              <p:blipFill>
                <a:blip r:embed="rId4"/>
                <a:stretch>
                  <a:fillRect/>
                </a:stretch>
              </p:blipFill>
              <p:spPr>
                <a:xfrm>
                  <a:off x="5697450" y="2899553"/>
                  <a:ext cx="2157388" cy="235577"/>
                </a:xfrm>
                <a:prstGeom prst="rect">
                  <a:avLst/>
                </a:prstGeom>
              </p:spPr>
            </p:pic>
            <p:pic>
              <p:nvPicPr>
                <p:cNvPr id="12" name="Image 11"/>
                <p:cNvPicPr>
                  <a:picLocks noChangeAspect="1"/>
                </p:cNvPicPr>
                <p:nvPr/>
              </p:nvPicPr>
              <p:blipFill>
                <a:blip r:embed="rId5"/>
                <a:stretch>
                  <a:fillRect/>
                </a:stretch>
              </p:blipFill>
              <p:spPr>
                <a:xfrm>
                  <a:off x="5697451" y="3135130"/>
                  <a:ext cx="1869356" cy="365346"/>
                </a:xfrm>
                <a:prstGeom prst="rect">
                  <a:avLst/>
                </a:prstGeom>
              </p:spPr>
            </p:pic>
            <p:pic>
              <p:nvPicPr>
                <p:cNvPr id="13" name="Image 12"/>
                <p:cNvPicPr>
                  <a:picLocks noChangeAspect="1"/>
                </p:cNvPicPr>
                <p:nvPr/>
              </p:nvPicPr>
              <p:blipFill>
                <a:blip r:embed="rId6"/>
                <a:stretch>
                  <a:fillRect/>
                </a:stretch>
              </p:blipFill>
              <p:spPr>
                <a:xfrm>
                  <a:off x="5702368" y="3500476"/>
                  <a:ext cx="1877356" cy="220865"/>
                </a:xfrm>
                <a:prstGeom prst="rect">
                  <a:avLst/>
                </a:prstGeom>
              </p:spPr>
            </p:pic>
            <p:pic>
              <p:nvPicPr>
                <p:cNvPr id="14" name="Image 13"/>
                <p:cNvPicPr>
                  <a:picLocks noChangeAspect="1"/>
                </p:cNvPicPr>
                <p:nvPr/>
              </p:nvPicPr>
              <p:blipFill>
                <a:blip r:embed="rId7"/>
                <a:stretch>
                  <a:fillRect/>
                </a:stretch>
              </p:blipFill>
              <p:spPr>
                <a:xfrm>
                  <a:off x="5697450" y="3721341"/>
                  <a:ext cx="2577439" cy="410724"/>
                </a:xfrm>
                <a:prstGeom prst="rect">
                  <a:avLst/>
                </a:prstGeom>
              </p:spPr>
            </p:pic>
            <p:pic>
              <p:nvPicPr>
                <p:cNvPr id="15" name="Image 14"/>
                <p:cNvPicPr>
                  <a:picLocks noChangeAspect="1"/>
                </p:cNvPicPr>
                <p:nvPr/>
              </p:nvPicPr>
              <p:blipFill>
                <a:blip r:embed="rId8"/>
                <a:stretch>
                  <a:fillRect/>
                </a:stretch>
              </p:blipFill>
              <p:spPr>
                <a:xfrm>
                  <a:off x="5697451" y="4132065"/>
                  <a:ext cx="2157388" cy="397904"/>
                </a:xfrm>
                <a:prstGeom prst="rect">
                  <a:avLst/>
                </a:prstGeom>
              </p:spPr>
            </p:pic>
          </p:grpSp>
          <p:pic>
            <p:nvPicPr>
              <p:cNvPr id="16" name="Image 15"/>
              <p:cNvPicPr>
                <a:picLocks noChangeAspect="1"/>
              </p:cNvPicPr>
              <p:nvPr/>
            </p:nvPicPr>
            <p:blipFill>
              <a:blip r:embed="rId9"/>
              <a:stretch>
                <a:fillRect/>
              </a:stretch>
            </p:blipFill>
            <p:spPr>
              <a:xfrm>
                <a:off x="5697451" y="2092209"/>
                <a:ext cx="2157388" cy="431478"/>
              </a:xfrm>
              <a:prstGeom prst="rect">
                <a:avLst/>
              </a:prstGeom>
            </p:spPr>
          </p:pic>
        </p:grpSp>
        <p:pic>
          <p:nvPicPr>
            <p:cNvPr id="20" name="Image 19"/>
            <p:cNvPicPr>
              <a:picLocks noChangeAspect="1"/>
            </p:cNvPicPr>
            <p:nvPr/>
          </p:nvPicPr>
          <p:blipFill>
            <a:blip r:embed="rId10"/>
            <a:stretch>
              <a:fillRect/>
            </a:stretch>
          </p:blipFill>
          <p:spPr>
            <a:xfrm>
              <a:off x="5580112" y="4529969"/>
              <a:ext cx="1691787" cy="587673"/>
            </a:xfrm>
            <a:prstGeom prst="rect">
              <a:avLst/>
            </a:prstGeom>
          </p:spPr>
        </p:pic>
      </p:grpSp>
      <p:sp>
        <p:nvSpPr>
          <p:cNvPr id="22" name="ZoneTexte 21"/>
          <p:cNvSpPr txBox="1"/>
          <p:nvPr/>
        </p:nvSpPr>
        <p:spPr>
          <a:xfrm>
            <a:off x="7737500" y="2863865"/>
            <a:ext cx="748923" cy="253916"/>
          </a:xfrm>
          <a:prstGeom prst="rect">
            <a:avLst/>
          </a:prstGeom>
          <a:noFill/>
        </p:spPr>
        <p:txBody>
          <a:bodyPr wrap="none" rtlCol="0">
            <a:spAutoFit/>
          </a:bodyPr>
          <a:lstStyle/>
          <a:p>
            <a:r>
              <a:rPr lang="fr-FR" sz="1050" dirty="0"/>
              <a:t>20 logt/ha</a:t>
            </a:r>
          </a:p>
        </p:txBody>
      </p:sp>
      <p:sp>
        <p:nvSpPr>
          <p:cNvPr id="23" name="ZoneTexte 22"/>
          <p:cNvSpPr txBox="1"/>
          <p:nvPr/>
        </p:nvSpPr>
        <p:spPr>
          <a:xfrm>
            <a:off x="6408007" y="4221088"/>
            <a:ext cx="2556481" cy="2308324"/>
          </a:xfrm>
          <a:prstGeom prst="rect">
            <a:avLst/>
          </a:prstGeom>
          <a:noFill/>
        </p:spPr>
        <p:txBody>
          <a:bodyPr wrap="square" rtlCol="0">
            <a:spAutoFit/>
          </a:bodyPr>
          <a:lstStyle/>
          <a:p>
            <a:pPr algn="just"/>
            <a:r>
              <a:rPr lang="fr-FR" sz="1600" dirty="0"/>
              <a:t>Une zone mixte, activités et logements est prévue proche du </a:t>
            </a:r>
            <a:r>
              <a:rPr lang="fr-FR" sz="1600" dirty="0" err="1"/>
              <a:t>Mijoulan</a:t>
            </a:r>
            <a:r>
              <a:rPr lang="fr-FR" sz="1600" dirty="0"/>
              <a:t>, mais entièrement sur ST G et en face d’une zone agricole de J</a:t>
            </a:r>
          </a:p>
          <a:p>
            <a:pPr algn="just"/>
            <a:endParaRPr lang="fr-FR" sz="1600" dirty="0"/>
          </a:p>
          <a:p>
            <a:pPr algn="just"/>
            <a:r>
              <a:rPr lang="fr-FR" sz="1600" dirty="0"/>
              <a:t>	</a:t>
            </a:r>
          </a:p>
          <a:p>
            <a:pPr algn="just"/>
            <a:r>
              <a:rPr lang="fr-FR" sz="1600" dirty="0"/>
              <a:t>Quid ZAD commune Saint-Georges/</a:t>
            </a:r>
            <a:r>
              <a:rPr lang="fr-FR" sz="1600" dirty="0" err="1"/>
              <a:t>Juvignac</a:t>
            </a:r>
            <a:r>
              <a:rPr lang="fr-FR" sz="1600" dirty="0"/>
              <a:t>?</a:t>
            </a:r>
          </a:p>
        </p:txBody>
      </p:sp>
      <p:sp>
        <p:nvSpPr>
          <p:cNvPr id="24" name="Flèche droite 23"/>
          <p:cNvSpPr/>
          <p:nvPr/>
        </p:nvSpPr>
        <p:spPr>
          <a:xfrm rot="5400000">
            <a:off x="7436030" y="5353100"/>
            <a:ext cx="419373" cy="747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7716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179512" y="1988840"/>
            <a:ext cx="2876211" cy="3600400"/>
          </a:xfrm>
        </p:spPr>
        <p:txBody>
          <a:bodyPr>
            <a:normAutofit/>
          </a:bodyPr>
          <a:lstStyle/>
          <a:p>
            <a:pPr marL="0" indent="0" algn="just">
              <a:buNone/>
            </a:pPr>
            <a:r>
              <a:rPr lang="fr-FR" sz="2000" dirty="0"/>
              <a:t>Le PEM de la Porte</a:t>
            </a:r>
          </a:p>
          <a:p>
            <a:pPr marL="0" indent="0" algn="just">
              <a:buNone/>
            </a:pPr>
            <a:r>
              <a:rPr lang="fr-FR" sz="2000" dirty="0"/>
              <a:t>« Vallée de l’Hérault » :</a:t>
            </a:r>
          </a:p>
          <a:p>
            <a:pPr marL="0" indent="0" algn="just">
              <a:buNone/>
            </a:pPr>
            <a:r>
              <a:rPr lang="fr-FR" sz="2000" dirty="0"/>
              <a:t> </a:t>
            </a:r>
            <a:r>
              <a:rPr lang="fr-FR" sz="2000" b="1" dirty="0"/>
              <a:t>Double porte </a:t>
            </a:r>
            <a:r>
              <a:rPr lang="fr-FR" sz="2000" dirty="0"/>
              <a:t>(</a:t>
            </a:r>
            <a:r>
              <a:rPr lang="fr-FR" sz="2000" dirty="0" err="1"/>
              <a:t>Mosson</a:t>
            </a:r>
            <a:r>
              <a:rPr lang="fr-FR" sz="2000" dirty="0"/>
              <a:t>)</a:t>
            </a:r>
            <a:r>
              <a:rPr lang="fr-FR" sz="2000" b="1" dirty="0"/>
              <a:t> </a:t>
            </a:r>
          </a:p>
          <a:p>
            <a:pPr marL="0" indent="0">
              <a:buNone/>
            </a:pPr>
            <a:r>
              <a:rPr lang="fr-FR" sz="2000" dirty="0"/>
              <a:t>	</a:t>
            </a:r>
            <a:r>
              <a:rPr lang="fr-FR" sz="1800" dirty="0"/>
              <a:t>Intensification urbanisation autour des PEM;</a:t>
            </a:r>
          </a:p>
          <a:p>
            <a:pPr marL="0" indent="0">
              <a:buNone/>
            </a:pPr>
            <a:r>
              <a:rPr lang="fr-FR" sz="1800" dirty="0"/>
              <a:t>	définir une armature d’espaces publics, connexion des deux polarités et armature paysagère.</a:t>
            </a:r>
          </a:p>
          <a:p>
            <a:pPr marL="0" indent="0" algn="just">
              <a:buNone/>
            </a:pPr>
            <a:endParaRPr lang="fr-FR" sz="28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27</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pic>
        <p:nvPicPr>
          <p:cNvPr id="4" name="Image 3"/>
          <p:cNvPicPr>
            <a:picLocks noChangeAspect="1"/>
          </p:cNvPicPr>
          <p:nvPr/>
        </p:nvPicPr>
        <p:blipFill>
          <a:blip r:embed="rId2"/>
          <a:stretch>
            <a:fillRect/>
          </a:stretch>
        </p:blipFill>
        <p:spPr>
          <a:xfrm>
            <a:off x="3059832" y="1988840"/>
            <a:ext cx="5724128" cy="4005031"/>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3055723" y="6021288"/>
            <a:ext cx="6114046" cy="276999"/>
          </a:xfrm>
          <a:prstGeom prst="rect">
            <a:avLst/>
          </a:prstGeom>
          <a:noFill/>
        </p:spPr>
        <p:txBody>
          <a:bodyPr wrap="none" rtlCol="0">
            <a:spAutoFit/>
          </a:bodyPr>
          <a:lstStyle/>
          <a:p>
            <a:r>
              <a:rPr lang="fr-FR" sz="1200" dirty="0"/>
              <a:t>Schéma illustratif des orientations relatives à la porte Vallée de l’Hérault (</a:t>
            </a:r>
            <a:r>
              <a:rPr lang="fr-FR" sz="1200" i="1" dirty="0"/>
              <a:t>source DOO SCOT 3M</a:t>
            </a:r>
            <a:r>
              <a:rPr lang="fr-FR" sz="1200" dirty="0"/>
              <a:t>)</a:t>
            </a:r>
          </a:p>
        </p:txBody>
      </p:sp>
      <p:sp>
        <p:nvSpPr>
          <p:cNvPr id="9" name="Rectangle 8"/>
          <p:cNvSpPr/>
          <p:nvPr/>
        </p:nvSpPr>
        <p:spPr>
          <a:xfrm>
            <a:off x="368761" y="1412776"/>
            <a:ext cx="6836936" cy="523220"/>
          </a:xfrm>
          <a:prstGeom prst="rect">
            <a:avLst/>
          </a:prstGeom>
        </p:spPr>
        <p:txBody>
          <a:bodyPr wrap="none">
            <a:spAutoFit/>
          </a:bodyPr>
          <a:lstStyle/>
          <a:p>
            <a:pPr marL="457200" indent="-457200">
              <a:buFont typeface="Arial" panose="020B0604020202020204" pitchFamily="34" charset="0"/>
              <a:buChar char="•"/>
            </a:pPr>
            <a:r>
              <a:rPr lang="fr-FR" sz="2800" b="1" u="sng" dirty="0"/>
              <a:t>Le </a:t>
            </a:r>
            <a:r>
              <a:rPr lang="fr-FR" sz="2800" b="1" u="sng" dirty="0" err="1"/>
              <a:t>SCoT</a:t>
            </a:r>
            <a:r>
              <a:rPr lang="fr-FR" sz="2800" b="1" u="sng" dirty="0"/>
              <a:t> et </a:t>
            </a:r>
            <a:r>
              <a:rPr lang="fr-FR" sz="2800" b="1" u="sng" dirty="0" err="1"/>
              <a:t>Juvignac</a:t>
            </a:r>
            <a:r>
              <a:rPr lang="fr-FR" sz="2800" dirty="0"/>
              <a:t>: </a:t>
            </a:r>
            <a:r>
              <a:rPr lang="fr-FR" sz="2800" dirty="0" err="1"/>
              <a:t>Courpouiran</a:t>
            </a:r>
            <a:r>
              <a:rPr lang="fr-FR" sz="2800" dirty="0"/>
              <a:t> </a:t>
            </a:r>
            <a:r>
              <a:rPr lang="fr-FR" i="1" dirty="0"/>
              <a:t>(DOO p105)</a:t>
            </a:r>
          </a:p>
        </p:txBody>
      </p:sp>
      <p:sp>
        <p:nvSpPr>
          <p:cNvPr id="10" name="Flèche droite 9"/>
          <p:cNvSpPr/>
          <p:nvPr/>
        </p:nvSpPr>
        <p:spPr>
          <a:xfrm>
            <a:off x="457200" y="3190528"/>
            <a:ext cx="64807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a:off x="432639" y="4064478"/>
            <a:ext cx="64807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3454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600201"/>
            <a:ext cx="8229600" cy="681534"/>
          </a:xfrm>
        </p:spPr>
        <p:txBody>
          <a:bodyPr>
            <a:normAutofit/>
          </a:bodyPr>
          <a:lstStyle/>
          <a:p>
            <a:r>
              <a:rPr lang="fr-FR" sz="2800" b="1" u="sng" dirty="0"/>
              <a:t>Le </a:t>
            </a:r>
            <a:r>
              <a:rPr lang="fr-FR" sz="2800" b="1" u="sng" dirty="0" err="1"/>
              <a:t>SCoT</a:t>
            </a:r>
            <a:r>
              <a:rPr lang="fr-FR" sz="2800" b="1" u="sng" dirty="0"/>
              <a:t> et </a:t>
            </a:r>
            <a:r>
              <a:rPr lang="fr-FR" sz="2800" b="1" u="sng" dirty="0" err="1"/>
              <a:t>Juvignac</a:t>
            </a:r>
            <a:r>
              <a:rPr lang="fr-FR" sz="2800" dirty="0"/>
              <a:t>: Le Triangle d’or</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28</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9" name="Espace réservé du contenu 2"/>
          <p:cNvSpPr txBox="1">
            <a:spLocks/>
          </p:cNvSpPr>
          <p:nvPr/>
        </p:nvSpPr>
        <p:spPr>
          <a:xfrm>
            <a:off x="457200" y="2780928"/>
            <a:ext cx="2598523" cy="34563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r>
              <a:rPr lang="fr-FR" sz="1800" dirty="0"/>
              <a:t>structurer le centre-ville de </a:t>
            </a:r>
            <a:r>
              <a:rPr lang="fr-FR" sz="1800" dirty="0" err="1"/>
              <a:t>Juvignac</a:t>
            </a:r>
            <a:r>
              <a:rPr lang="fr-FR" sz="1800" dirty="0"/>
              <a:t> par des opérations de renouvellement urbain et de requalification d’espaces publics.</a:t>
            </a:r>
          </a:p>
          <a:p>
            <a:pPr marL="0" indent="0" algn="just">
              <a:buFont typeface="Arial" panose="020B0604020202020204" pitchFamily="34" charset="0"/>
              <a:buNone/>
            </a:pPr>
            <a:r>
              <a:rPr lang="fr-FR" sz="1800" b="1" dirty="0"/>
              <a:t>Objectif</a:t>
            </a:r>
            <a:r>
              <a:rPr lang="fr-FR" sz="1800" dirty="0"/>
              <a:t> : optimiser le foncier disponible et diversifier les formes urbaines, l’offre immobilière, notamment résidentielle.</a:t>
            </a:r>
          </a:p>
        </p:txBody>
      </p:sp>
      <p:sp>
        <p:nvSpPr>
          <p:cNvPr id="4" name="Rectangle 3"/>
          <p:cNvSpPr/>
          <p:nvPr/>
        </p:nvSpPr>
        <p:spPr>
          <a:xfrm>
            <a:off x="469776" y="2060848"/>
            <a:ext cx="8494712" cy="646331"/>
          </a:xfrm>
          <a:prstGeom prst="rect">
            <a:avLst/>
          </a:prstGeom>
        </p:spPr>
        <p:txBody>
          <a:bodyPr wrap="square">
            <a:spAutoFit/>
          </a:bodyPr>
          <a:lstStyle/>
          <a:p>
            <a:pPr algn="just"/>
            <a:r>
              <a:rPr lang="fr-FR" dirty="0"/>
              <a:t>triangle formé par l’allée de l’Europe réaménagée, la route de Saint-Georges (et au-delà les quartiers des Pattes et du Valat de la Fosse) et l’autoroute A750.</a:t>
            </a:r>
          </a:p>
        </p:txBody>
      </p:sp>
      <p:sp>
        <p:nvSpPr>
          <p:cNvPr id="10" name="ZoneTexte 9"/>
          <p:cNvSpPr txBox="1"/>
          <p:nvPr/>
        </p:nvSpPr>
        <p:spPr>
          <a:xfrm>
            <a:off x="3059013" y="6093296"/>
            <a:ext cx="5115759" cy="276999"/>
          </a:xfrm>
          <a:prstGeom prst="rect">
            <a:avLst/>
          </a:prstGeom>
          <a:noFill/>
        </p:spPr>
        <p:txBody>
          <a:bodyPr wrap="none" rtlCol="0">
            <a:spAutoFit/>
          </a:bodyPr>
          <a:lstStyle/>
          <a:p>
            <a:r>
              <a:rPr lang="fr-FR" sz="1200" dirty="0"/>
              <a:t>Source : délibération 2017.04.10 : Nouveau périmètre d’étude « Triangle d’Or »</a:t>
            </a:r>
          </a:p>
        </p:txBody>
      </p:sp>
      <p:pic>
        <p:nvPicPr>
          <p:cNvPr id="11" name="Image 10"/>
          <p:cNvPicPr>
            <a:picLocks noChangeAspect="1"/>
          </p:cNvPicPr>
          <p:nvPr/>
        </p:nvPicPr>
        <p:blipFill>
          <a:blip r:embed="rId2"/>
          <a:stretch>
            <a:fillRect/>
          </a:stretch>
        </p:blipFill>
        <p:spPr>
          <a:xfrm>
            <a:off x="3117221" y="2739003"/>
            <a:ext cx="5631243" cy="3356130"/>
          </a:xfrm>
          <a:prstGeom prst="rect">
            <a:avLst/>
          </a:prstGeom>
          <a:ln>
            <a:noFill/>
          </a:ln>
          <a:effectLst>
            <a:outerShdw blurRad="292100" dist="139700" dir="2700000" algn="tl" rotWithShape="0">
              <a:srgbClr val="333333">
                <a:alpha val="65000"/>
              </a:srgbClr>
            </a:outerShdw>
          </a:effectLst>
        </p:spPr>
      </p:pic>
      <p:sp>
        <p:nvSpPr>
          <p:cNvPr id="12" name="Forme libre 11"/>
          <p:cNvSpPr/>
          <p:nvPr/>
        </p:nvSpPr>
        <p:spPr>
          <a:xfrm>
            <a:off x="3829049" y="3683000"/>
            <a:ext cx="4519083" cy="2074333"/>
          </a:xfrm>
          <a:custGeom>
            <a:avLst/>
            <a:gdLst>
              <a:gd name="connsiteX0" fmla="*/ 1964267 w 4445000"/>
              <a:gd name="connsiteY0" fmla="*/ 1972733 h 2074333"/>
              <a:gd name="connsiteX1" fmla="*/ 1769534 w 4445000"/>
              <a:gd name="connsiteY1" fmla="*/ 1744133 h 2074333"/>
              <a:gd name="connsiteX2" fmla="*/ 1549400 w 4445000"/>
              <a:gd name="connsiteY2" fmla="*/ 1532467 h 2074333"/>
              <a:gd name="connsiteX3" fmla="*/ 1422400 w 4445000"/>
              <a:gd name="connsiteY3" fmla="*/ 1473200 h 2074333"/>
              <a:gd name="connsiteX4" fmla="*/ 1718734 w 4445000"/>
              <a:gd name="connsiteY4" fmla="*/ 1354667 h 2074333"/>
              <a:gd name="connsiteX5" fmla="*/ 1778000 w 4445000"/>
              <a:gd name="connsiteY5" fmla="*/ 1464733 h 2074333"/>
              <a:gd name="connsiteX6" fmla="*/ 2015067 w 4445000"/>
              <a:gd name="connsiteY6" fmla="*/ 1380067 h 2074333"/>
              <a:gd name="connsiteX7" fmla="*/ 2328334 w 4445000"/>
              <a:gd name="connsiteY7" fmla="*/ 1159933 h 2074333"/>
              <a:gd name="connsiteX8" fmla="*/ 2607734 w 4445000"/>
              <a:gd name="connsiteY8" fmla="*/ 1041400 h 2074333"/>
              <a:gd name="connsiteX9" fmla="*/ 2565400 w 4445000"/>
              <a:gd name="connsiteY9" fmla="*/ 863600 h 2074333"/>
              <a:gd name="connsiteX10" fmla="*/ 2794000 w 4445000"/>
              <a:gd name="connsiteY10" fmla="*/ 804333 h 2074333"/>
              <a:gd name="connsiteX11" fmla="*/ 3166534 w 4445000"/>
              <a:gd name="connsiteY11" fmla="*/ 694267 h 2074333"/>
              <a:gd name="connsiteX12" fmla="*/ 3403600 w 4445000"/>
              <a:gd name="connsiteY12" fmla="*/ 584200 h 2074333"/>
              <a:gd name="connsiteX13" fmla="*/ 3683000 w 4445000"/>
              <a:gd name="connsiteY13" fmla="*/ 474133 h 2074333"/>
              <a:gd name="connsiteX14" fmla="*/ 3903134 w 4445000"/>
              <a:gd name="connsiteY14" fmla="*/ 431800 h 2074333"/>
              <a:gd name="connsiteX15" fmla="*/ 3911600 w 4445000"/>
              <a:gd name="connsiteY15" fmla="*/ 321733 h 2074333"/>
              <a:gd name="connsiteX16" fmla="*/ 4089400 w 4445000"/>
              <a:gd name="connsiteY16" fmla="*/ 304800 h 2074333"/>
              <a:gd name="connsiteX17" fmla="*/ 4241800 w 4445000"/>
              <a:gd name="connsiteY17" fmla="*/ 194733 h 2074333"/>
              <a:gd name="connsiteX18" fmla="*/ 4445000 w 4445000"/>
              <a:gd name="connsiteY18" fmla="*/ 143933 h 2074333"/>
              <a:gd name="connsiteX19" fmla="*/ 4385734 w 4445000"/>
              <a:gd name="connsiteY19" fmla="*/ 0 h 2074333"/>
              <a:gd name="connsiteX20" fmla="*/ 3666067 w 4445000"/>
              <a:gd name="connsiteY20" fmla="*/ 270933 h 2074333"/>
              <a:gd name="connsiteX21" fmla="*/ 3445934 w 4445000"/>
              <a:gd name="connsiteY21" fmla="*/ 321733 h 2074333"/>
              <a:gd name="connsiteX22" fmla="*/ 3090334 w 4445000"/>
              <a:gd name="connsiteY22" fmla="*/ 372533 h 2074333"/>
              <a:gd name="connsiteX23" fmla="*/ 2590800 w 4445000"/>
              <a:gd name="connsiteY23" fmla="*/ 389467 h 2074333"/>
              <a:gd name="connsiteX24" fmla="*/ 2057400 w 4445000"/>
              <a:gd name="connsiteY24" fmla="*/ 364067 h 2074333"/>
              <a:gd name="connsiteX25" fmla="*/ 1286934 w 4445000"/>
              <a:gd name="connsiteY25" fmla="*/ 296333 h 2074333"/>
              <a:gd name="connsiteX26" fmla="*/ 931334 w 4445000"/>
              <a:gd name="connsiteY26" fmla="*/ 186267 h 2074333"/>
              <a:gd name="connsiteX27" fmla="*/ 558800 w 4445000"/>
              <a:gd name="connsiteY27" fmla="*/ 397933 h 2074333"/>
              <a:gd name="connsiteX28" fmla="*/ 457200 w 4445000"/>
              <a:gd name="connsiteY28" fmla="*/ 347133 h 2074333"/>
              <a:gd name="connsiteX29" fmla="*/ 220134 w 4445000"/>
              <a:gd name="connsiteY29" fmla="*/ 279400 h 2074333"/>
              <a:gd name="connsiteX30" fmla="*/ 8467 w 4445000"/>
              <a:gd name="connsiteY30" fmla="*/ 194733 h 2074333"/>
              <a:gd name="connsiteX31" fmla="*/ 0 w 4445000"/>
              <a:gd name="connsiteY31" fmla="*/ 279400 h 2074333"/>
              <a:gd name="connsiteX32" fmla="*/ 76200 w 4445000"/>
              <a:gd name="connsiteY32" fmla="*/ 660400 h 2074333"/>
              <a:gd name="connsiteX33" fmla="*/ 186267 w 4445000"/>
              <a:gd name="connsiteY33" fmla="*/ 999067 h 2074333"/>
              <a:gd name="connsiteX34" fmla="*/ 482600 w 4445000"/>
              <a:gd name="connsiteY34" fmla="*/ 1261533 h 2074333"/>
              <a:gd name="connsiteX35" fmla="*/ 635000 w 4445000"/>
              <a:gd name="connsiteY35" fmla="*/ 1456267 h 2074333"/>
              <a:gd name="connsiteX36" fmla="*/ 635000 w 4445000"/>
              <a:gd name="connsiteY36" fmla="*/ 1557867 h 2074333"/>
              <a:gd name="connsiteX37" fmla="*/ 753534 w 4445000"/>
              <a:gd name="connsiteY37" fmla="*/ 1617133 h 2074333"/>
              <a:gd name="connsiteX38" fmla="*/ 821267 w 4445000"/>
              <a:gd name="connsiteY38" fmla="*/ 1718733 h 2074333"/>
              <a:gd name="connsiteX39" fmla="*/ 1024467 w 4445000"/>
              <a:gd name="connsiteY39" fmla="*/ 1811867 h 2074333"/>
              <a:gd name="connsiteX40" fmla="*/ 1134534 w 4445000"/>
              <a:gd name="connsiteY40" fmla="*/ 1854200 h 2074333"/>
              <a:gd name="connsiteX41" fmla="*/ 1303867 w 4445000"/>
              <a:gd name="connsiteY41" fmla="*/ 2023533 h 2074333"/>
              <a:gd name="connsiteX42" fmla="*/ 1464734 w 4445000"/>
              <a:gd name="connsiteY42" fmla="*/ 2074333 h 2074333"/>
              <a:gd name="connsiteX43" fmla="*/ 1667934 w 4445000"/>
              <a:gd name="connsiteY43" fmla="*/ 2074333 h 2074333"/>
              <a:gd name="connsiteX44" fmla="*/ 1828800 w 4445000"/>
              <a:gd name="connsiteY44" fmla="*/ 2048933 h 2074333"/>
              <a:gd name="connsiteX45" fmla="*/ 1964267 w 4445000"/>
              <a:gd name="connsiteY45" fmla="*/ 1972733 h 2074333"/>
              <a:gd name="connsiteX0" fmla="*/ 1964267 w 4445000"/>
              <a:gd name="connsiteY0" fmla="*/ 1972733 h 2074333"/>
              <a:gd name="connsiteX1" fmla="*/ 1769534 w 4445000"/>
              <a:gd name="connsiteY1" fmla="*/ 1744133 h 2074333"/>
              <a:gd name="connsiteX2" fmla="*/ 1549400 w 4445000"/>
              <a:gd name="connsiteY2" fmla="*/ 1532467 h 2074333"/>
              <a:gd name="connsiteX3" fmla="*/ 1422400 w 4445000"/>
              <a:gd name="connsiteY3" fmla="*/ 1473200 h 2074333"/>
              <a:gd name="connsiteX4" fmla="*/ 1718734 w 4445000"/>
              <a:gd name="connsiteY4" fmla="*/ 1354667 h 2074333"/>
              <a:gd name="connsiteX5" fmla="*/ 1778000 w 4445000"/>
              <a:gd name="connsiteY5" fmla="*/ 1464733 h 2074333"/>
              <a:gd name="connsiteX6" fmla="*/ 2015067 w 4445000"/>
              <a:gd name="connsiteY6" fmla="*/ 1380067 h 2074333"/>
              <a:gd name="connsiteX7" fmla="*/ 2328334 w 4445000"/>
              <a:gd name="connsiteY7" fmla="*/ 1159933 h 2074333"/>
              <a:gd name="connsiteX8" fmla="*/ 2607734 w 4445000"/>
              <a:gd name="connsiteY8" fmla="*/ 1041400 h 2074333"/>
              <a:gd name="connsiteX9" fmla="*/ 2565400 w 4445000"/>
              <a:gd name="connsiteY9" fmla="*/ 863600 h 2074333"/>
              <a:gd name="connsiteX10" fmla="*/ 2794000 w 4445000"/>
              <a:gd name="connsiteY10" fmla="*/ 804333 h 2074333"/>
              <a:gd name="connsiteX11" fmla="*/ 3166534 w 4445000"/>
              <a:gd name="connsiteY11" fmla="*/ 694267 h 2074333"/>
              <a:gd name="connsiteX12" fmla="*/ 3403600 w 4445000"/>
              <a:gd name="connsiteY12" fmla="*/ 584200 h 2074333"/>
              <a:gd name="connsiteX13" fmla="*/ 3683000 w 4445000"/>
              <a:gd name="connsiteY13" fmla="*/ 474133 h 2074333"/>
              <a:gd name="connsiteX14" fmla="*/ 3903134 w 4445000"/>
              <a:gd name="connsiteY14" fmla="*/ 431800 h 2074333"/>
              <a:gd name="connsiteX15" fmla="*/ 3911600 w 4445000"/>
              <a:gd name="connsiteY15" fmla="*/ 321733 h 2074333"/>
              <a:gd name="connsiteX16" fmla="*/ 4089400 w 4445000"/>
              <a:gd name="connsiteY16" fmla="*/ 304800 h 2074333"/>
              <a:gd name="connsiteX17" fmla="*/ 4241800 w 4445000"/>
              <a:gd name="connsiteY17" fmla="*/ 194733 h 2074333"/>
              <a:gd name="connsiteX18" fmla="*/ 4445000 w 4445000"/>
              <a:gd name="connsiteY18" fmla="*/ 143933 h 2074333"/>
              <a:gd name="connsiteX19" fmla="*/ 4385734 w 4445000"/>
              <a:gd name="connsiteY19" fmla="*/ 0 h 2074333"/>
              <a:gd name="connsiteX20" fmla="*/ 3666067 w 4445000"/>
              <a:gd name="connsiteY20" fmla="*/ 270933 h 2074333"/>
              <a:gd name="connsiteX21" fmla="*/ 3445934 w 4445000"/>
              <a:gd name="connsiteY21" fmla="*/ 321733 h 2074333"/>
              <a:gd name="connsiteX22" fmla="*/ 3090334 w 4445000"/>
              <a:gd name="connsiteY22" fmla="*/ 372533 h 2074333"/>
              <a:gd name="connsiteX23" fmla="*/ 2590800 w 4445000"/>
              <a:gd name="connsiteY23" fmla="*/ 389467 h 2074333"/>
              <a:gd name="connsiteX24" fmla="*/ 2057400 w 4445000"/>
              <a:gd name="connsiteY24" fmla="*/ 364067 h 2074333"/>
              <a:gd name="connsiteX25" fmla="*/ 1286934 w 4445000"/>
              <a:gd name="connsiteY25" fmla="*/ 296333 h 2074333"/>
              <a:gd name="connsiteX26" fmla="*/ 931334 w 4445000"/>
              <a:gd name="connsiteY26" fmla="*/ 186267 h 2074333"/>
              <a:gd name="connsiteX27" fmla="*/ 558800 w 4445000"/>
              <a:gd name="connsiteY27" fmla="*/ 397933 h 2074333"/>
              <a:gd name="connsiteX28" fmla="*/ 457200 w 4445000"/>
              <a:gd name="connsiteY28" fmla="*/ 347133 h 2074333"/>
              <a:gd name="connsiteX29" fmla="*/ 220134 w 4445000"/>
              <a:gd name="connsiteY29" fmla="*/ 279400 h 2074333"/>
              <a:gd name="connsiteX30" fmla="*/ 8467 w 4445000"/>
              <a:gd name="connsiteY30" fmla="*/ 194733 h 2074333"/>
              <a:gd name="connsiteX31" fmla="*/ 0 w 4445000"/>
              <a:gd name="connsiteY31" fmla="*/ 279400 h 2074333"/>
              <a:gd name="connsiteX32" fmla="*/ 76200 w 4445000"/>
              <a:gd name="connsiteY32" fmla="*/ 660400 h 2074333"/>
              <a:gd name="connsiteX33" fmla="*/ 186267 w 4445000"/>
              <a:gd name="connsiteY33" fmla="*/ 999067 h 2074333"/>
              <a:gd name="connsiteX34" fmla="*/ 473075 w 4445000"/>
              <a:gd name="connsiteY34" fmla="*/ 1275821 h 2074333"/>
              <a:gd name="connsiteX35" fmla="*/ 635000 w 4445000"/>
              <a:gd name="connsiteY35" fmla="*/ 1456267 h 2074333"/>
              <a:gd name="connsiteX36" fmla="*/ 635000 w 4445000"/>
              <a:gd name="connsiteY36" fmla="*/ 1557867 h 2074333"/>
              <a:gd name="connsiteX37" fmla="*/ 753534 w 4445000"/>
              <a:gd name="connsiteY37" fmla="*/ 1617133 h 2074333"/>
              <a:gd name="connsiteX38" fmla="*/ 821267 w 4445000"/>
              <a:gd name="connsiteY38" fmla="*/ 1718733 h 2074333"/>
              <a:gd name="connsiteX39" fmla="*/ 1024467 w 4445000"/>
              <a:gd name="connsiteY39" fmla="*/ 1811867 h 2074333"/>
              <a:gd name="connsiteX40" fmla="*/ 1134534 w 4445000"/>
              <a:gd name="connsiteY40" fmla="*/ 1854200 h 2074333"/>
              <a:gd name="connsiteX41" fmla="*/ 1303867 w 4445000"/>
              <a:gd name="connsiteY41" fmla="*/ 2023533 h 2074333"/>
              <a:gd name="connsiteX42" fmla="*/ 1464734 w 4445000"/>
              <a:gd name="connsiteY42" fmla="*/ 2074333 h 2074333"/>
              <a:gd name="connsiteX43" fmla="*/ 1667934 w 4445000"/>
              <a:gd name="connsiteY43" fmla="*/ 2074333 h 2074333"/>
              <a:gd name="connsiteX44" fmla="*/ 1828800 w 4445000"/>
              <a:gd name="connsiteY44" fmla="*/ 2048933 h 2074333"/>
              <a:gd name="connsiteX45" fmla="*/ 1964267 w 4445000"/>
              <a:gd name="connsiteY45"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31283 w 4519083"/>
              <a:gd name="connsiteY28" fmla="*/ 347133 h 2074333"/>
              <a:gd name="connsiteX29" fmla="*/ 294217 w 4519083"/>
              <a:gd name="connsiteY29" fmla="*/ 279400 h 2074333"/>
              <a:gd name="connsiteX30" fmla="*/ 82550 w 4519083"/>
              <a:gd name="connsiteY30" fmla="*/ 194733 h 2074333"/>
              <a:gd name="connsiteX31" fmla="*/ 0 w 4519083"/>
              <a:gd name="connsiteY31" fmla="*/ 250825 h 2074333"/>
              <a:gd name="connsiteX32" fmla="*/ 74083 w 4519083"/>
              <a:gd name="connsiteY32" fmla="*/ 279400 h 2074333"/>
              <a:gd name="connsiteX33" fmla="*/ 150283 w 4519083"/>
              <a:gd name="connsiteY33" fmla="*/ 660400 h 2074333"/>
              <a:gd name="connsiteX34" fmla="*/ 260350 w 4519083"/>
              <a:gd name="connsiteY34" fmla="*/ 999067 h 2074333"/>
              <a:gd name="connsiteX35" fmla="*/ 547158 w 4519083"/>
              <a:gd name="connsiteY35" fmla="*/ 1275821 h 2074333"/>
              <a:gd name="connsiteX36" fmla="*/ 709083 w 4519083"/>
              <a:gd name="connsiteY36" fmla="*/ 1456267 h 2074333"/>
              <a:gd name="connsiteX37" fmla="*/ 709083 w 4519083"/>
              <a:gd name="connsiteY37" fmla="*/ 1557867 h 2074333"/>
              <a:gd name="connsiteX38" fmla="*/ 827617 w 4519083"/>
              <a:gd name="connsiteY38" fmla="*/ 1617133 h 2074333"/>
              <a:gd name="connsiteX39" fmla="*/ 895350 w 4519083"/>
              <a:gd name="connsiteY39" fmla="*/ 1718733 h 2074333"/>
              <a:gd name="connsiteX40" fmla="*/ 1098550 w 4519083"/>
              <a:gd name="connsiteY40" fmla="*/ 1811867 h 2074333"/>
              <a:gd name="connsiteX41" fmla="*/ 1208617 w 4519083"/>
              <a:gd name="connsiteY41" fmla="*/ 1854200 h 2074333"/>
              <a:gd name="connsiteX42" fmla="*/ 1377950 w 4519083"/>
              <a:gd name="connsiteY42" fmla="*/ 2023533 h 2074333"/>
              <a:gd name="connsiteX43" fmla="*/ 1538817 w 4519083"/>
              <a:gd name="connsiteY43" fmla="*/ 2074333 h 2074333"/>
              <a:gd name="connsiteX44" fmla="*/ 1742017 w 4519083"/>
              <a:gd name="connsiteY44" fmla="*/ 2074333 h 2074333"/>
              <a:gd name="connsiteX45" fmla="*/ 1902883 w 4519083"/>
              <a:gd name="connsiteY45" fmla="*/ 2048933 h 2074333"/>
              <a:gd name="connsiteX46" fmla="*/ 2038350 w 4519083"/>
              <a:gd name="connsiteY46"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31283 w 4519083"/>
              <a:gd name="connsiteY28" fmla="*/ 347133 h 2074333"/>
              <a:gd name="connsiteX29" fmla="*/ 294217 w 4519083"/>
              <a:gd name="connsiteY29" fmla="*/ 279400 h 2074333"/>
              <a:gd name="connsiteX30" fmla="*/ 1587 w 4519083"/>
              <a:gd name="connsiteY30" fmla="*/ 175683 h 2074333"/>
              <a:gd name="connsiteX31" fmla="*/ 0 w 4519083"/>
              <a:gd name="connsiteY31" fmla="*/ 250825 h 2074333"/>
              <a:gd name="connsiteX32" fmla="*/ 74083 w 4519083"/>
              <a:gd name="connsiteY32" fmla="*/ 279400 h 2074333"/>
              <a:gd name="connsiteX33" fmla="*/ 150283 w 4519083"/>
              <a:gd name="connsiteY33" fmla="*/ 660400 h 2074333"/>
              <a:gd name="connsiteX34" fmla="*/ 260350 w 4519083"/>
              <a:gd name="connsiteY34" fmla="*/ 999067 h 2074333"/>
              <a:gd name="connsiteX35" fmla="*/ 547158 w 4519083"/>
              <a:gd name="connsiteY35" fmla="*/ 1275821 h 2074333"/>
              <a:gd name="connsiteX36" fmla="*/ 709083 w 4519083"/>
              <a:gd name="connsiteY36" fmla="*/ 1456267 h 2074333"/>
              <a:gd name="connsiteX37" fmla="*/ 709083 w 4519083"/>
              <a:gd name="connsiteY37" fmla="*/ 1557867 h 2074333"/>
              <a:gd name="connsiteX38" fmla="*/ 827617 w 4519083"/>
              <a:gd name="connsiteY38" fmla="*/ 1617133 h 2074333"/>
              <a:gd name="connsiteX39" fmla="*/ 895350 w 4519083"/>
              <a:gd name="connsiteY39" fmla="*/ 1718733 h 2074333"/>
              <a:gd name="connsiteX40" fmla="*/ 1098550 w 4519083"/>
              <a:gd name="connsiteY40" fmla="*/ 1811867 h 2074333"/>
              <a:gd name="connsiteX41" fmla="*/ 1208617 w 4519083"/>
              <a:gd name="connsiteY41" fmla="*/ 1854200 h 2074333"/>
              <a:gd name="connsiteX42" fmla="*/ 1377950 w 4519083"/>
              <a:gd name="connsiteY42" fmla="*/ 2023533 h 2074333"/>
              <a:gd name="connsiteX43" fmla="*/ 1538817 w 4519083"/>
              <a:gd name="connsiteY43" fmla="*/ 2074333 h 2074333"/>
              <a:gd name="connsiteX44" fmla="*/ 1742017 w 4519083"/>
              <a:gd name="connsiteY44" fmla="*/ 2074333 h 2074333"/>
              <a:gd name="connsiteX45" fmla="*/ 1902883 w 4519083"/>
              <a:gd name="connsiteY45" fmla="*/ 2048933 h 2074333"/>
              <a:gd name="connsiteX46" fmla="*/ 2038350 w 4519083"/>
              <a:gd name="connsiteY46"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31283 w 4519083"/>
              <a:gd name="connsiteY28" fmla="*/ 347133 h 2074333"/>
              <a:gd name="connsiteX29" fmla="*/ 294217 w 4519083"/>
              <a:gd name="connsiteY29" fmla="*/ 279400 h 2074333"/>
              <a:gd name="connsiteX30" fmla="*/ 171451 w 4519083"/>
              <a:gd name="connsiteY30" fmla="*/ 222250 h 2074333"/>
              <a:gd name="connsiteX31" fmla="*/ 1587 w 4519083"/>
              <a:gd name="connsiteY31" fmla="*/ 175683 h 2074333"/>
              <a:gd name="connsiteX32" fmla="*/ 0 w 4519083"/>
              <a:gd name="connsiteY32" fmla="*/ 250825 h 2074333"/>
              <a:gd name="connsiteX33" fmla="*/ 74083 w 4519083"/>
              <a:gd name="connsiteY33" fmla="*/ 279400 h 2074333"/>
              <a:gd name="connsiteX34" fmla="*/ 150283 w 4519083"/>
              <a:gd name="connsiteY34" fmla="*/ 660400 h 2074333"/>
              <a:gd name="connsiteX35" fmla="*/ 260350 w 4519083"/>
              <a:gd name="connsiteY35" fmla="*/ 999067 h 2074333"/>
              <a:gd name="connsiteX36" fmla="*/ 547158 w 4519083"/>
              <a:gd name="connsiteY36" fmla="*/ 1275821 h 2074333"/>
              <a:gd name="connsiteX37" fmla="*/ 709083 w 4519083"/>
              <a:gd name="connsiteY37" fmla="*/ 1456267 h 2074333"/>
              <a:gd name="connsiteX38" fmla="*/ 709083 w 4519083"/>
              <a:gd name="connsiteY38" fmla="*/ 1557867 h 2074333"/>
              <a:gd name="connsiteX39" fmla="*/ 827617 w 4519083"/>
              <a:gd name="connsiteY39" fmla="*/ 1617133 h 2074333"/>
              <a:gd name="connsiteX40" fmla="*/ 895350 w 4519083"/>
              <a:gd name="connsiteY40" fmla="*/ 1718733 h 2074333"/>
              <a:gd name="connsiteX41" fmla="*/ 1098550 w 4519083"/>
              <a:gd name="connsiteY41" fmla="*/ 1811867 h 2074333"/>
              <a:gd name="connsiteX42" fmla="*/ 1208617 w 4519083"/>
              <a:gd name="connsiteY42" fmla="*/ 1854200 h 2074333"/>
              <a:gd name="connsiteX43" fmla="*/ 1377950 w 4519083"/>
              <a:gd name="connsiteY43" fmla="*/ 2023533 h 2074333"/>
              <a:gd name="connsiteX44" fmla="*/ 1538817 w 4519083"/>
              <a:gd name="connsiteY44" fmla="*/ 2074333 h 2074333"/>
              <a:gd name="connsiteX45" fmla="*/ 1742017 w 4519083"/>
              <a:gd name="connsiteY45" fmla="*/ 2074333 h 2074333"/>
              <a:gd name="connsiteX46" fmla="*/ 1902883 w 4519083"/>
              <a:gd name="connsiteY46" fmla="*/ 2048933 h 2074333"/>
              <a:gd name="connsiteX47" fmla="*/ 2038350 w 4519083"/>
              <a:gd name="connsiteY47"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602720 w 4519083"/>
              <a:gd name="connsiteY28" fmla="*/ 189970 h 2074333"/>
              <a:gd name="connsiteX29" fmla="*/ 294217 w 4519083"/>
              <a:gd name="connsiteY29" fmla="*/ 279400 h 2074333"/>
              <a:gd name="connsiteX30" fmla="*/ 171451 w 4519083"/>
              <a:gd name="connsiteY30" fmla="*/ 222250 h 2074333"/>
              <a:gd name="connsiteX31" fmla="*/ 1587 w 4519083"/>
              <a:gd name="connsiteY31" fmla="*/ 175683 h 2074333"/>
              <a:gd name="connsiteX32" fmla="*/ 0 w 4519083"/>
              <a:gd name="connsiteY32" fmla="*/ 250825 h 2074333"/>
              <a:gd name="connsiteX33" fmla="*/ 74083 w 4519083"/>
              <a:gd name="connsiteY33" fmla="*/ 279400 h 2074333"/>
              <a:gd name="connsiteX34" fmla="*/ 150283 w 4519083"/>
              <a:gd name="connsiteY34" fmla="*/ 660400 h 2074333"/>
              <a:gd name="connsiteX35" fmla="*/ 260350 w 4519083"/>
              <a:gd name="connsiteY35" fmla="*/ 999067 h 2074333"/>
              <a:gd name="connsiteX36" fmla="*/ 547158 w 4519083"/>
              <a:gd name="connsiteY36" fmla="*/ 1275821 h 2074333"/>
              <a:gd name="connsiteX37" fmla="*/ 709083 w 4519083"/>
              <a:gd name="connsiteY37" fmla="*/ 1456267 h 2074333"/>
              <a:gd name="connsiteX38" fmla="*/ 709083 w 4519083"/>
              <a:gd name="connsiteY38" fmla="*/ 1557867 h 2074333"/>
              <a:gd name="connsiteX39" fmla="*/ 827617 w 4519083"/>
              <a:gd name="connsiteY39" fmla="*/ 1617133 h 2074333"/>
              <a:gd name="connsiteX40" fmla="*/ 895350 w 4519083"/>
              <a:gd name="connsiteY40" fmla="*/ 1718733 h 2074333"/>
              <a:gd name="connsiteX41" fmla="*/ 1098550 w 4519083"/>
              <a:gd name="connsiteY41" fmla="*/ 1811867 h 2074333"/>
              <a:gd name="connsiteX42" fmla="*/ 1208617 w 4519083"/>
              <a:gd name="connsiteY42" fmla="*/ 1854200 h 2074333"/>
              <a:gd name="connsiteX43" fmla="*/ 1377950 w 4519083"/>
              <a:gd name="connsiteY43" fmla="*/ 2023533 h 2074333"/>
              <a:gd name="connsiteX44" fmla="*/ 1538817 w 4519083"/>
              <a:gd name="connsiteY44" fmla="*/ 2074333 h 2074333"/>
              <a:gd name="connsiteX45" fmla="*/ 1742017 w 4519083"/>
              <a:gd name="connsiteY45" fmla="*/ 2074333 h 2074333"/>
              <a:gd name="connsiteX46" fmla="*/ 1902883 w 4519083"/>
              <a:gd name="connsiteY46" fmla="*/ 2048933 h 2074333"/>
              <a:gd name="connsiteX47" fmla="*/ 2038350 w 4519083"/>
              <a:gd name="connsiteY47"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294217 w 4519083"/>
              <a:gd name="connsiteY29" fmla="*/ 279400 h 2074333"/>
              <a:gd name="connsiteX30" fmla="*/ 171451 w 4519083"/>
              <a:gd name="connsiteY30" fmla="*/ 222250 h 2074333"/>
              <a:gd name="connsiteX31" fmla="*/ 1587 w 4519083"/>
              <a:gd name="connsiteY31" fmla="*/ 175683 h 2074333"/>
              <a:gd name="connsiteX32" fmla="*/ 0 w 4519083"/>
              <a:gd name="connsiteY32" fmla="*/ 250825 h 2074333"/>
              <a:gd name="connsiteX33" fmla="*/ 74083 w 4519083"/>
              <a:gd name="connsiteY33" fmla="*/ 279400 h 2074333"/>
              <a:gd name="connsiteX34" fmla="*/ 150283 w 4519083"/>
              <a:gd name="connsiteY34" fmla="*/ 660400 h 2074333"/>
              <a:gd name="connsiteX35" fmla="*/ 260350 w 4519083"/>
              <a:gd name="connsiteY35" fmla="*/ 999067 h 2074333"/>
              <a:gd name="connsiteX36" fmla="*/ 547158 w 4519083"/>
              <a:gd name="connsiteY36" fmla="*/ 1275821 h 2074333"/>
              <a:gd name="connsiteX37" fmla="*/ 709083 w 4519083"/>
              <a:gd name="connsiteY37" fmla="*/ 1456267 h 2074333"/>
              <a:gd name="connsiteX38" fmla="*/ 709083 w 4519083"/>
              <a:gd name="connsiteY38" fmla="*/ 1557867 h 2074333"/>
              <a:gd name="connsiteX39" fmla="*/ 827617 w 4519083"/>
              <a:gd name="connsiteY39" fmla="*/ 1617133 h 2074333"/>
              <a:gd name="connsiteX40" fmla="*/ 895350 w 4519083"/>
              <a:gd name="connsiteY40" fmla="*/ 1718733 h 2074333"/>
              <a:gd name="connsiteX41" fmla="*/ 1098550 w 4519083"/>
              <a:gd name="connsiteY41" fmla="*/ 1811867 h 2074333"/>
              <a:gd name="connsiteX42" fmla="*/ 1208617 w 4519083"/>
              <a:gd name="connsiteY42" fmla="*/ 1854200 h 2074333"/>
              <a:gd name="connsiteX43" fmla="*/ 1377950 w 4519083"/>
              <a:gd name="connsiteY43" fmla="*/ 2023533 h 2074333"/>
              <a:gd name="connsiteX44" fmla="*/ 1538817 w 4519083"/>
              <a:gd name="connsiteY44" fmla="*/ 2074333 h 2074333"/>
              <a:gd name="connsiteX45" fmla="*/ 1742017 w 4519083"/>
              <a:gd name="connsiteY45" fmla="*/ 2074333 h 2074333"/>
              <a:gd name="connsiteX46" fmla="*/ 1902883 w 4519083"/>
              <a:gd name="connsiteY46" fmla="*/ 2048933 h 2074333"/>
              <a:gd name="connsiteX47" fmla="*/ 2038350 w 4519083"/>
              <a:gd name="connsiteY47"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15883 w 4519083"/>
              <a:gd name="connsiteY17" fmla="*/ 194733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30171 w 4519083"/>
              <a:gd name="connsiteY17" fmla="*/ 204258 h 2074333"/>
              <a:gd name="connsiteX18" fmla="*/ 4519083 w 4519083"/>
              <a:gd name="connsiteY18" fmla="*/ 14393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63483 w 4519083"/>
              <a:gd name="connsiteY16" fmla="*/ 304800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072995 w 4519083"/>
              <a:gd name="connsiteY16" fmla="*/ 22383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985683 w 4519083"/>
              <a:gd name="connsiteY15" fmla="*/ 321733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77217 w 4519083"/>
              <a:gd name="connsiteY14" fmla="*/ 431800 h 2074333"/>
              <a:gd name="connsiteX15" fmla="*/ 3880908 w 4519083"/>
              <a:gd name="connsiteY15" fmla="*/ 326496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24829 w 4519083"/>
              <a:gd name="connsiteY14" fmla="*/ 469900 h 2074333"/>
              <a:gd name="connsiteX15" fmla="*/ 3880908 w 4519083"/>
              <a:gd name="connsiteY15" fmla="*/ 326496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791479 w 4519083"/>
              <a:gd name="connsiteY14" fmla="*/ 369887 h 2074333"/>
              <a:gd name="connsiteX15" fmla="*/ 3880908 w 4519083"/>
              <a:gd name="connsiteY15" fmla="*/ 326496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24829 w 4519083"/>
              <a:gd name="connsiteY14" fmla="*/ 436562 h 2074333"/>
              <a:gd name="connsiteX15" fmla="*/ 3880908 w 4519083"/>
              <a:gd name="connsiteY15" fmla="*/ 326496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757083 w 4519083"/>
              <a:gd name="connsiteY13" fmla="*/ 474133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39483 w 4519083"/>
              <a:gd name="connsiteY9" fmla="*/ 8636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924829 w 4519083"/>
              <a:gd name="connsiteY13" fmla="*/ 436562 h 2074333"/>
              <a:gd name="connsiteX14" fmla="*/ 3914245 w 4519083"/>
              <a:gd name="connsiteY14" fmla="*/ 321734 h 2074333"/>
              <a:gd name="connsiteX15" fmla="*/ 4182532 w 4519083"/>
              <a:gd name="connsiteY15" fmla="*/ 280987 h 2074333"/>
              <a:gd name="connsiteX16" fmla="*/ 4330171 w 4519083"/>
              <a:gd name="connsiteY16" fmla="*/ 204258 h 2074333"/>
              <a:gd name="connsiteX17" fmla="*/ 4519083 w 4519083"/>
              <a:gd name="connsiteY17" fmla="*/ 162983 h 2074333"/>
              <a:gd name="connsiteX18" fmla="*/ 4459817 w 4519083"/>
              <a:gd name="connsiteY18" fmla="*/ 0 h 2074333"/>
              <a:gd name="connsiteX19" fmla="*/ 3740150 w 4519083"/>
              <a:gd name="connsiteY19" fmla="*/ 270933 h 2074333"/>
              <a:gd name="connsiteX20" fmla="*/ 3520017 w 4519083"/>
              <a:gd name="connsiteY20" fmla="*/ 321733 h 2074333"/>
              <a:gd name="connsiteX21" fmla="*/ 3164417 w 4519083"/>
              <a:gd name="connsiteY21" fmla="*/ 372533 h 2074333"/>
              <a:gd name="connsiteX22" fmla="*/ 2664883 w 4519083"/>
              <a:gd name="connsiteY22" fmla="*/ 389467 h 2074333"/>
              <a:gd name="connsiteX23" fmla="*/ 2131483 w 4519083"/>
              <a:gd name="connsiteY23" fmla="*/ 364067 h 2074333"/>
              <a:gd name="connsiteX24" fmla="*/ 1361017 w 4519083"/>
              <a:gd name="connsiteY24" fmla="*/ 296333 h 2074333"/>
              <a:gd name="connsiteX25" fmla="*/ 1005417 w 4519083"/>
              <a:gd name="connsiteY25" fmla="*/ 186267 h 2074333"/>
              <a:gd name="connsiteX26" fmla="*/ 632883 w 4519083"/>
              <a:gd name="connsiteY26" fmla="*/ 397933 h 2074333"/>
              <a:gd name="connsiteX27" fmla="*/ 564620 w 4519083"/>
              <a:gd name="connsiteY27" fmla="*/ 361420 h 2074333"/>
              <a:gd name="connsiteX28" fmla="*/ 442914 w 4519083"/>
              <a:gd name="connsiteY28" fmla="*/ 331788 h 2074333"/>
              <a:gd name="connsiteX29" fmla="*/ 294217 w 4519083"/>
              <a:gd name="connsiteY29" fmla="*/ 279400 h 2074333"/>
              <a:gd name="connsiteX30" fmla="*/ 171451 w 4519083"/>
              <a:gd name="connsiteY30" fmla="*/ 222250 h 2074333"/>
              <a:gd name="connsiteX31" fmla="*/ 1587 w 4519083"/>
              <a:gd name="connsiteY31" fmla="*/ 175683 h 2074333"/>
              <a:gd name="connsiteX32" fmla="*/ 0 w 4519083"/>
              <a:gd name="connsiteY32" fmla="*/ 250825 h 2074333"/>
              <a:gd name="connsiteX33" fmla="*/ 74083 w 4519083"/>
              <a:gd name="connsiteY33" fmla="*/ 279400 h 2074333"/>
              <a:gd name="connsiteX34" fmla="*/ 150283 w 4519083"/>
              <a:gd name="connsiteY34" fmla="*/ 660400 h 2074333"/>
              <a:gd name="connsiteX35" fmla="*/ 260350 w 4519083"/>
              <a:gd name="connsiteY35" fmla="*/ 999067 h 2074333"/>
              <a:gd name="connsiteX36" fmla="*/ 547158 w 4519083"/>
              <a:gd name="connsiteY36" fmla="*/ 1275821 h 2074333"/>
              <a:gd name="connsiteX37" fmla="*/ 709083 w 4519083"/>
              <a:gd name="connsiteY37" fmla="*/ 1456267 h 2074333"/>
              <a:gd name="connsiteX38" fmla="*/ 709083 w 4519083"/>
              <a:gd name="connsiteY38" fmla="*/ 1557867 h 2074333"/>
              <a:gd name="connsiteX39" fmla="*/ 827617 w 4519083"/>
              <a:gd name="connsiteY39" fmla="*/ 1617133 h 2074333"/>
              <a:gd name="connsiteX40" fmla="*/ 895350 w 4519083"/>
              <a:gd name="connsiteY40" fmla="*/ 1718733 h 2074333"/>
              <a:gd name="connsiteX41" fmla="*/ 1098550 w 4519083"/>
              <a:gd name="connsiteY41" fmla="*/ 1811867 h 2074333"/>
              <a:gd name="connsiteX42" fmla="*/ 1208617 w 4519083"/>
              <a:gd name="connsiteY42" fmla="*/ 1854200 h 2074333"/>
              <a:gd name="connsiteX43" fmla="*/ 1377950 w 4519083"/>
              <a:gd name="connsiteY43" fmla="*/ 2023533 h 2074333"/>
              <a:gd name="connsiteX44" fmla="*/ 1538817 w 4519083"/>
              <a:gd name="connsiteY44" fmla="*/ 2074333 h 2074333"/>
              <a:gd name="connsiteX45" fmla="*/ 1742017 w 4519083"/>
              <a:gd name="connsiteY45" fmla="*/ 2074333 h 2074333"/>
              <a:gd name="connsiteX46" fmla="*/ 1902883 w 4519083"/>
              <a:gd name="connsiteY46" fmla="*/ 2048933 h 2074333"/>
              <a:gd name="connsiteX47" fmla="*/ 2038350 w 4519083"/>
              <a:gd name="connsiteY47"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29958 w 4519083"/>
              <a:gd name="connsiteY9" fmla="*/ 825500 h 2074333"/>
              <a:gd name="connsiteX10" fmla="*/ 2868083 w 4519083"/>
              <a:gd name="connsiteY10" fmla="*/ 804333 h 2074333"/>
              <a:gd name="connsiteX11" fmla="*/ 3240617 w 4519083"/>
              <a:gd name="connsiteY11" fmla="*/ 694267 h 2074333"/>
              <a:gd name="connsiteX12" fmla="*/ 3477683 w 4519083"/>
              <a:gd name="connsiteY12" fmla="*/ 584200 h 2074333"/>
              <a:gd name="connsiteX13" fmla="*/ 3924829 w 4519083"/>
              <a:gd name="connsiteY13" fmla="*/ 436562 h 2074333"/>
              <a:gd name="connsiteX14" fmla="*/ 3914245 w 4519083"/>
              <a:gd name="connsiteY14" fmla="*/ 321734 h 2074333"/>
              <a:gd name="connsiteX15" fmla="*/ 4182532 w 4519083"/>
              <a:gd name="connsiteY15" fmla="*/ 280987 h 2074333"/>
              <a:gd name="connsiteX16" fmla="*/ 4330171 w 4519083"/>
              <a:gd name="connsiteY16" fmla="*/ 204258 h 2074333"/>
              <a:gd name="connsiteX17" fmla="*/ 4519083 w 4519083"/>
              <a:gd name="connsiteY17" fmla="*/ 162983 h 2074333"/>
              <a:gd name="connsiteX18" fmla="*/ 4459817 w 4519083"/>
              <a:gd name="connsiteY18" fmla="*/ 0 h 2074333"/>
              <a:gd name="connsiteX19" fmla="*/ 3740150 w 4519083"/>
              <a:gd name="connsiteY19" fmla="*/ 270933 h 2074333"/>
              <a:gd name="connsiteX20" fmla="*/ 3520017 w 4519083"/>
              <a:gd name="connsiteY20" fmla="*/ 321733 h 2074333"/>
              <a:gd name="connsiteX21" fmla="*/ 3164417 w 4519083"/>
              <a:gd name="connsiteY21" fmla="*/ 372533 h 2074333"/>
              <a:gd name="connsiteX22" fmla="*/ 2664883 w 4519083"/>
              <a:gd name="connsiteY22" fmla="*/ 389467 h 2074333"/>
              <a:gd name="connsiteX23" fmla="*/ 2131483 w 4519083"/>
              <a:gd name="connsiteY23" fmla="*/ 364067 h 2074333"/>
              <a:gd name="connsiteX24" fmla="*/ 1361017 w 4519083"/>
              <a:gd name="connsiteY24" fmla="*/ 296333 h 2074333"/>
              <a:gd name="connsiteX25" fmla="*/ 1005417 w 4519083"/>
              <a:gd name="connsiteY25" fmla="*/ 186267 h 2074333"/>
              <a:gd name="connsiteX26" fmla="*/ 632883 w 4519083"/>
              <a:gd name="connsiteY26" fmla="*/ 397933 h 2074333"/>
              <a:gd name="connsiteX27" fmla="*/ 564620 w 4519083"/>
              <a:gd name="connsiteY27" fmla="*/ 361420 h 2074333"/>
              <a:gd name="connsiteX28" fmla="*/ 442914 w 4519083"/>
              <a:gd name="connsiteY28" fmla="*/ 331788 h 2074333"/>
              <a:gd name="connsiteX29" fmla="*/ 294217 w 4519083"/>
              <a:gd name="connsiteY29" fmla="*/ 279400 h 2074333"/>
              <a:gd name="connsiteX30" fmla="*/ 171451 w 4519083"/>
              <a:gd name="connsiteY30" fmla="*/ 222250 h 2074333"/>
              <a:gd name="connsiteX31" fmla="*/ 1587 w 4519083"/>
              <a:gd name="connsiteY31" fmla="*/ 175683 h 2074333"/>
              <a:gd name="connsiteX32" fmla="*/ 0 w 4519083"/>
              <a:gd name="connsiteY32" fmla="*/ 250825 h 2074333"/>
              <a:gd name="connsiteX33" fmla="*/ 74083 w 4519083"/>
              <a:gd name="connsiteY33" fmla="*/ 279400 h 2074333"/>
              <a:gd name="connsiteX34" fmla="*/ 150283 w 4519083"/>
              <a:gd name="connsiteY34" fmla="*/ 660400 h 2074333"/>
              <a:gd name="connsiteX35" fmla="*/ 260350 w 4519083"/>
              <a:gd name="connsiteY35" fmla="*/ 999067 h 2074333"/>
              <a:gd name="connsiteX36" fmla="*/ 547158 w 4519083"/>
              <a:gd name="connsiteY36" fmla="*/ 1275821 h 2074333"/>
              <a:gd name="connsiteX37" fmla="*/ 709083 w 4519083"/>
              <a:gd name="connsiteY37" fmla="*/ 1456267 h 2074333"/>
              <a:gd name="connsiteX38" fmla="*/ 709083 w 4519083"/>
              <a:gd name="connsiteY38" fmla="*/ 1557867 h 2074333"/>
              <a:gd name="connsiteX39" fmla="*/ 827617 w 4519083"/>
              <a:gd name="connsiteY39" fmla="*/ 1617133 h 2074333"/>
              <a:gd name="connsiteX40" fmla="*/ 895350 w 4519083"/>
              <a:gd name="connsiteY40" fmla="*/ 1718733 h 2074333"/>
              <a:gd name="connsiteX41" fmla="*/ 1098550 w 4519083"/>
              <a:gd name="connsiteY41" fmla="*/ 1811867 h 2074333"/>
              <a:gd name="connsiteX42" fmla="*/ 1208617 w 4519083"/>
              <a:gd name="connsiteY42" fmla="*/ 1854200 h 2074333"/>
              <a:gd name="connsiteX43" fmla="*/ 1377950 w 4519083"/>
              <a:gd name="connsiteY43" fmla="*/ 2023533 h 2074333"/>
              <a:gd name="connsiteX44" fmla="*/ 1538817 w 4519083"/>
              <a:gd name="connsiteY44" fmla="*/ 2074333 h 2074333"/>
              <a:gd name="connsiteX45" fmla="*/ 1742017 w 4519083"/>
              <a:gd name="connsiteY45" fmla="*/ 2074333 h 2074333"/>
              <a:gd name="connsiteX46" fmla="*/ 1902883 w 4519083"/>
              <a:gd name="connsiteY46" fmla="*/ 2048933 h 2074333"/>
              <a:gd name="connsiteX47" fmla="*/ 2038350 w 4519083"/>
              <a:gd name="connsiteY47"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9958 w 4519083"/>
              <a:gd name="connsiteY10" fmla="*/ 825500 h 2074333"/>
              <a:gd name="connsiteX11" fmla="*/ 2868083 w 4519083"/>
              <a:gd name="connsiteY11" fmla="*/ 804333 h 2074333"/>
              <a:gd name="connsiteX12" fmla="*/ 3240617 w 4519083"/>
              <a:gd name="connsiteY12" fmla="*/ 694267 h 2074333"/>
              <a:gd name="connsiteX13" fmla="*/ 3477683 w 4519083"/>
              <a:gd name="connsiteY13" fmla="*/ 584200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39787 h 2074333"/>
              <a:gd name="connsiteX11" fmla="*/ 2868083 w 4519083"/>
              <a:gd name="connsiteY11" fmla="*/ 804333 h 2074333"/>
              <a:gd name="connsiteX12" fmla="*/ 3240617 w 4519083"/>
              <a:gd name="connsiteY12" fmla="*/ 694267 h 2074333"/>
              <a:gd name="connsiteX13" fmla="*/ 3477683 w 4519083"/>
              <a:gd name="connsiteY13" fmla="*/ 584200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39787 h 2074333"/>
              <a:gd name="connsiteX11" fmla="*/ 2863321 w 4519083"/>
              <a:gd name="connsiteY11" fmla="*/ 823383 h 2074333"/>
              <a:gd name="connsiteX12" fmla="*/ 3240617 w 4519083"/>
              <a:gd name="connsiteY12" fmla="*/ 694267 h 2074333"/>
              <a:gd name="connsiteX13" fmla="*/ 3477683 w 4519083"/>
              <a:gd name="connsiteY13" fmla="*/ 584200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477683 w 4519083"/>
              <a:gd name="connsiteY13" fmla="*/ 584200 h 2074333"/>
              <a:gd name="connsiteX14" fmla="*/ 3924829 w 4519083"/>
              <a:gd name="connsiteY14" fmla="*/ 436562 h 2074333"/>
              <a:gd name="connsiteX15" fmla="*/ 3914245 w 4519083"/>
              <a:gd name="connsiteY15" fmla="*/ 321734 h 2074333"/>
              <a:gd name="connsiteX16" fmla="*/ 4182532 w 4519083"/>
              <a:gd name="connsiteY16" fmla="*/ 280987 h 2074333"/>
              <a:gd name="connsiteX17" fmla="*/ 4330171 w 4519083"/>
              <a:gd name="connsiteY17" fmla="*/ 204258 h 2074333"/>
              <a:gd name="connsiteX18" fmla="*/ 4519083 w 4519083"/>
              <a:gd name="connsiteY18" fmla="*/ 162983 h 2074333"/>
              <a:gd name="connsiteX19" fmla="*/ 4459817 w 4519083"/>
              <a:gd name="connsiteY19" fmla="*/ 0 h 2074333"/>
              <a:gd name="connsiteX20" fmla="*/ 3740150 w 4519083"/>
              <a:gd name="connsiteY20" fmla="*/ 270933 h 2074333"/>
              <a:gd name="connsiteX21" fmla="*/ 3520017 w 4519083"/>
              <a:gd name="connsiteY21" fmla="*/ 321733 h 2074333"/>
              <a:gd name="connsiteX22" fmla="*/ 3164417 w 4519083"/>
              <a:gd name="connsiteY22" fmla="*/ 372533 h 2074333"/>
              <a:gd name="connsiteX23" fmla="*/ 2664883 w 4519083"/>
              <a:gd name="connsiteY23" fmla="*/ 389467 h 2074333"/>
              <a:gd name="connsiteX24" fmla="*/ 2131483 w 4519083"/>
              <a:gd name="connsiteY24" fmla="*/ 364067 h 2074333"/>
              <a:gd name="connsiteX25" fmla="*/ 1361017 w 4519083"/>
              <a:gd name="connsiteY25" fmla="*/ 296333 h 2074333"/>
              <a:gd name="connsiteX26" fmla="*/ 1005417 w 4519083"/>
              <a:gd name="connsiteY26" fmla="*/ 186267 h 2074333"/>
              <a:gd name="connsiteX27" fmla="*/ 632883 w 4519083"/>
              <a:gd name="connsiteY27" fmla="*/ 397933 h 2074333"/>
              <a:gd name="connsiteX28" fmla="*/ 564620 w 4519083"/>
              <a:gd name="connsiteY28" fmla="*/ 361420 h 2074333"/>
              <a:gd name="connsiteX29" fmla="*/ 442914 w 4519083"/>
              <a:gd name="connsiteY29" fmla="*/ 331788 h 2074333"/>
              <a:gd name="connsiteX30" fmla="*/ 294217 w 4519083"/>
              <a:gd name="connsiteY30" fmla="*/ 279400 h 2074333"/>
              <a:gd name="connsiteX31" fmla="*/ 171451 w 4519083"/>
              <a:gd name="connsiteY31" fmla="*/ 222250 h 2074333"/>
              <a:gd name="connsiteX32" fmla="*/ 1587 w 4519083"/>
              <a:gd name="connsiteY32" fmla="*/ 175683 h 2074333"/>
              <a:gd name="connsiteX33" fmla="*/ 0 w 4519083"/>
              <a:gd name="connsiteY33" fmla="*/ 250825 h 2074333"/>
              <a:gd name="connsiteX34" fmla="*/ 74083 w 4519083"/>
              <a:gd name="connsiteY34" fmla="*/ 279400 h 2074333"/>
              <a:gd name="connsiteX35" fmla="*/ 150283 w 4519083"/>
              <a:gd name="connsiteY35" fmla="*/ 660400 h 2074333"/>
              <a:gd name="connsiteX36" fmla="*/ 260350 w 4519083"/>
              <a:gd name="connsiteY36" fmla="*/ 999067 h 2074333"/>
              <a:gd name="connsiteX37" fmla="*/ 547158 w 4519083"/>
              <a:gd name="connsiteY37" fmla="*/ 1275821 h 2074333"/>
              <a:gd name="connsiteX38" fmla="*/ 709083 w 4519083"/>
              <a:gd name="connsiteY38" fmla="*/ 1456267 h 2074333"/>
              <a:gd name="connsiteX39" fmla="*/ 709083 w 4519083"/>
              <a:gd name="connsiteY39" fmla="*/ 1557867 h 2074333"/>
              <a:gd name="connsiteX40" fmla="*/ 827617 w 4519083"/>
              <a:gd name="connsiteY40" fmla="*/ 1617133 h 2074333"/>
              <a:gd name="connsiteX41" fmla="*/ 895350 w 4519083"/>
              <a:gd name="connsiteY41" fmla="*/ 1718733 h 2074333"/>
              <a:gd name="connsiteX42" fmla="*/ 1098550 w 4519083"/>
              <a:gd name="connsiteY42" fmla="*/ 1811867 h 2074333"/>
              <a:gd name="connsiteX43" fmla="*/ 1208617 w 4519083"/>
              <a:gd name="connsiteY43" fmla="*/ 1854200 h 2074333"/>
              <a:gd name="connsiteX44" fmla="*/ 1377950 w 4519083"/>
              <a:gd name="connsiteY44" fmla="*/ 2023533 h 2074333"/>
              <a:gd name="connsiteX45" fmla="*/ 1538817 w 4519083"/>
              <a:gd name="connsiteY45" fmla="*/ 2074333 h 2074333"/>
              <a:gd name="connsiteX46" fmla="*/ 1742017 w 4519083"/>
              <a:gd name="connsiteY46" fmla="*/ 2074333 h 2074333"/>
              <a:gd name="connsiteX47" fmla="*/ 1902883 w 4519083"/>
              <a:gd name="connsiteY47" fmla="*/ 2048933 h 2074333"/>
              <a:gd name="connsiteX48" fmla="*/ 2038350 w 4519083"/>
              <a:gd name="connsiteY48"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33751 w 4519083"/>
              <a:gd name="connsiteY13" fmla="*/ 684213 h 2074333"/>
              <a:gd name="connsiteX14" fmla="*/ 3477683 w 4519083"/>
              <a:gd name="connsiteY14" fmla="*/ 584200 h 2074333"/>
              <a:gd name="connsiteX15" fmla="*/ 3924829 w 4519083"/>
              <a:gd name="connsiteY15" fmla="*/ 436562 h 2074333"/>
              <a:gd name="connsiteX16" fmla="*/ 3914245 w 4519083"/>
              <a:gd name="connsiteY16" fmla="*/ 321734 h 2074333"/>
              <a:gd name="connsiteX17" fmla="*/ 4182532 w 4519083"/>
              <a:gd name="connsiteY17" fmla="*/ 280987 h 2074333"/>
              <a:gd name="connsiteX18" fmla="*/ 4330171 w 4519083"/>
              <a:gd name="connsiteY18" fmla="*/ 204258 h 2074333"/>
              <a:gd name="connsiteX19" fmla="*/ 4519083 w 4519083"/>
              <a:gd name="connsiteY19" fmla="*/ 162983 h 2074333"/>
              <a:gd name="connsiteX20" fmla="*/ 4459817 w 4519083"/>
              <a:gd name="connsiteY20" fmla="*/ 0 h 2074333"/>
              <a:gd name="connsiteX21" fmla="*/ 3740150 w 4519083"/>
              <a:gd name="connsiteY21" fmla="*/ 270933 h 2074333"/>
              <a:gd name="connsiteX22" fmla="*/ 3520017 w 4519083"/>
              <a:gd name="connsiteY22" fmla="*/ 321733 h 2074333"/>
              <a:gd name="connsiteX23" fmla="*/ 3164417 w 4519083"/>
              <a:gd name="connsiteY23" fmla="*/ 372533 h 2074333"/>
              <a:gd name="connsiteX24" fmla="*/ 2664883 w 4519083"/>
              <a:gd name="connsiteY24" fmla="*/ 389467 h 2074333"/>
              <a:gd name="connsiteX25" fmla="*/ 2131483 w 4519083"/>
              <a:gd name="connsiteY25" fmla="*/ 364067 h 2074333"/>
              <a:gd name="connsiteX26" fmla="*/ 1361017 w 4519083"/>
              <a:gd name="connsiteY26" fmla="*/ 296333 h 2074333"/>
              <a:gd name="connsiteX27" fmla="*/ 1005417 w 4519083"/>
              <a:gd name="connsiteY27" fmla="*/ 186267 h 2074333"/>
              <a:gd name="connsiteX28" fmla="*/ 632883 w 4519083"/>
              <a:gd name="connsiteY28" fmla="*/ 397933 h 2074333"/>
              <a:gd name="connsiteX29" fmla="*/ 564620 w 4519083"/>
              <a:gd name="connsiteY29" fmla="*/ 361420 h 2074333"/>
              <a:gd name="connsiteX30" fmla="*/ 442914 w 4519083"/>
              <a:gd name="connsiteY30" fmla="*/ 331788 h 2074333"/>
              <a:gd name="connsiteX31" fmla="*/ 294217 w 4519083"/>
              <a:gd name="connsiteY31" fmla="*/ 279400 h 2074333"/>
              <a:gd name="connsiteX32" fmla="*/ 171451 w 4519083"/>
              <a:gd name="connsiteY32" fmla="*/ 222250 h 2074333"/>
              <a:gd name="connsiteX33" fmla="*/ 1587 w 4519083"/>
              <a:gd name="connsiteY33" fmla="*/ 175683 h 2074333"/>
              <a:gd name="connsiteX34" fmla="*/ 0 w 4519083"/>
              <a:gd name="connsiteY34" fmla="*/ 250825 h 2074333"/>
              <a:gd name="connsiteX35" fmla="*/ 74083 w 4519083"/>
              <a:gd name="connsiteY35" fmla="*/ 279400 h 2074333"/>
              <a:gd name="connsiteX36" fmla="*/ 150283 w 4519083"/>
              <a:gd name="connsiteY36" fmla="*/ 660400 h 2074333"/>
              <a:gd name="connsiteX37" fmla="*/ 260350 w 4519083"/>
              <a:gd name="connsiteY37" fmla="*/ 999067 h 2074333"/>
              <a:gd name="connsiteX38" fmla="*/ 547158 w 4519083"/>
              <a:gd name="connsiteY38" fmla="*/ 1275821 h 2074333"/>
              <a:gd name="connsiteX39" fmla="*/ 709083 w 4519083"/>
              <a:gd name="connsiteY39" fmla="*/ 1456267 h 2074333"/>
              <a:gd name="connsiteX40" fmla="*/ 709083 w 4519083"/>
              <a:gd name="connsiteY40" fmla="*/ 1557867 h 2074333"/>
              <a:gd name="connsiteX41" fmla="*/ 827617 w 4519083"/>
              <a:gd name="connsiteY41" fmla="*/ 1617133 h 2074333"/>
              <a:gd name="connsiteX42" fmla="*/ 895350 w 4519083"/>
              <a:gd name="connsiteY42" fmla="*/ 1718733 h 2074333"/>
              <a:gd name="connsiteX43" fmla="*/ 1098550 w 4519083"/>
              <a:gd name="connsiteY43" fmla="*/ 1811867 h 2074333"/>
              <a:gd name="connsiteX44" fmla="*/ 1208617 w 4519083"/>
              <a:gd name="connsiteY44" fmla="*/ 1854200 h 2074333"/>
              <a:gd name="connsiteX45" fmla="*/ 1377950 w 4519083"/>
              <a:gd name="connsiteY45" fmla="*/ 2023533 h 2074333"/>
              <a:gd name="connsiteX46" fmla="*/ 1538817 w 4519083"/>
              <a:gd name="connsiteY46" fmla="*/ 2074333 h 2074333"/>
              <a:gd name="connsiteX47" fmla="*/ 1742017 w 4519083"/>
              <a:gd name="connsiteY47" fmla="*/ 2074333 h 2074333"/>
              <a:gd name="connsiteX48" fmla="*/ 1902883 w 4519083"/>
              <a:gd name="connsiteY48" fmla="*/ 2048933 h 2074333"/>
              <a:gd name="connsiteX49" fmla="*/ 2038350 w 4519083"/>
              <a:gd name="connsiteY49"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33751 w 4519083"/>
              <a:gd name="connsiteY13" fmla="*/ 684213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33751 w 4519083"/>
              <a:gd name="connsiteY13" fmla="*/ 684213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38514 w 4519083"/>
              <a:gd name="connsiteY13" fmla="*/ 627063 h 2074333"/>
              <a:gd name="connsiteX14" fmla="*/ 3477683 w 4519083"/>
              <a:gd name="connsiteY14" fmla="*/ 584200 h 2074333"/>
              <a:gd name="connsiteX15" fmla="*/ 3924829 w 4519083"/>
              <a:gd name="connsiteY15" fmla="*/ 436562 h 2074333"/>
              <a:gd name="connsiteX16" fmla="*/ 3914245 w 4519083"/>
              <a:gd name="connsiteY16" fmla="*/ 321734 h 2074333"/>
              <a:gd name="connsiteX17" fmla="*/ 4182532 w 4519083"/>
              <a:gd name="connsiteY17" fmla="*/ 280987 h 2074333"/>
              <a:gd name="connsiteX18" fmla="*/ 4330171 w 4519083"/>
              <a:gd name="connsiteY18" fmla="*/ 204258 h 2074333"/>
              <a:gd name="connsiteX19" fmla="*/ 4519083 w 4519083"/>
              <a:gd name="connsiteY19" fmla="*/ 162983 h 2074333"/>
              <a:gd name="connsiteX20" fmla="*/ 4459817 w 4519083"/>
              <a:gd name="connsiteY20" fmla="*/ 0 h 2074333"/>
              <a:gd name="connsiteX21" fmla="*/ 3740150 w 4519083"/>
              <a:gd name="connsiteY21" fmla="*/ 270933 h 2074333"/>
              <a:gd name="connsiteX22" fmla="*/ 3520017 w 4519083"/>
              <a:gd name="connsiteY22" fmla="*/ 321733 h 2074333"/>
              <a:gd name="connsiteX23" fmla="*/ 3164417 w 4519083"/>
              <a:gd name="connsiteY23" fmla="*/ 372533 h 2074333"/>
              <a:gd name="connsiteX24" fmla="*/ 2664883 w 4519083"/>
              <a:gd name="connsiteY24" fmla="*/ 389467 h 2074333"/>
              <a:gd name="connsiteX25" fmla="*/ 2131483 w 4519083"/>
              <a:gd name="connsiteY25" fmla="*/ 364067 h 2074333"/>
              <a:gd name="connsiteX26" fmla="*/ 1361017 w 4519083"/>
              <a:gd name="connsiteY26" fmla="*/ 296333 h 2074333"/>
              <a:gd name="connsiteX27" fmla="*/ 1005417 w 4519083"/>
              <a:gd name="connsiteY27" fmla="*/ 186267 h 2074333"/>
              <a:gd name="connsiteX28" fmla="*/ 632883 w 4519083"/>
              <a:gd name="connsiteY28" fmla="*/ 397933 h 2074333"/>
              <a:gd name="connsiteX29" fmla="*/ 564620 w 4519083"/>
              <a:gd name="connsiteY29" fmla="*/ 361420 h 2074333"/>
              <a:gd name="connsiteX30" fmla="*/ 442914 w 4519083"/>
              <a:gd name="connsiteY30" fmla="*/ 331788 h 2074333"/>
              <a:gd name="connsiteX31" fmla="*/ 294217 w 4519083"/>
              <a:gd name="connsiteY31" fmla="*/ 279400 h 2074333"/>
              <a:gd name="connsiteX32" fmla="*/ 171451 w 4519083"/>
              <a:gd name="connsiteY32" fmla="*/ 222250 h 2074333"/>
              <a:gd name="connsiteX33" fmla="*/ 1587 w 4519083"/>
              <a:gd name="connsiteY33" fmla="*/ 175683 h 2074333"/>
              <a:gd name="connsiteX34" fmla="*/ 0 w 4519083"/>
              <a:gd name="connsiteY34" fmla="*/ 250825 h 2074333"/>
              <a:gd name="connsiteX35" fmla="*/ 74083 w 4519083"/>
              <a:gd name="connsiteY35" fmla="*/ 279400 h 2074333"/>
              <a:gd name="connsiteX36" fmla="*/ 150283 w 4519083"/>
              <a:gd name="connsiteY36" fmla="*/ 660400 h 2074333"/>
              <a:gd name="connsiteX37" fmla="*/ 260350 w 4519083"/>
              <a:gd name="connsiteY37" fmla="*/ 999067 h 2074333"/>
              <a:gd name="connsiteX38" fmla="*/ 547158 w 4519083"/>
              <a:gd name="connsiteY38" fmla="*/ 1275821 h 2074333"/>
              <a:gd name="connsiteX39" fmla="*/ 709083 w 4519083"/>
              <a:gd name="connsiteY39" fmla="*/ 1456267 h 2074333"/>
              <a:gd name="connsiteX40" fmla="*/ 709083 w 4519083"/>
              <a:gd name="connsiteY40" fmla="*/ 1557867 h 2074333"/>
              <a:gd name="connsiteX41" fmla="*/ 827617 w 4519083"/>
              <a:gd name="connsiteY41" fmla="*/ 1617133 h 2074333"/>
              <a:gd name="connsiteX42" fmla="*/ 895350 w 4519083"/>
              <a:gd name="connsiteY42" fmla="*/ 1718733 h 2074333"/>
              <a:gd name="connsiteX43" fmla="*/ 1098550 w 4519083"/>
              <a:gd name="connsiteY43" fmla="*/ 1811867 h 2074333"/>
              <a:gd name="connsiteX44" fmla="*/ 1208617 w 4519083"/>
              <a:gd name="connsiteY44" fmla="*/ 1854200 h 2074333"/>
              <a:gd name="connsiteX45" fmla="*/ 1377950 w 4519083"/>
              <a:gd name="connsiteY45" fmla="*/ 2023533 h 2074333"/>
              <a:gd name="connsiteX46" fmla="*/ 1538817 w 4519083"/>
              <a:gd name="connsiteY46" fmla="*/ 2074333 h 2074333"/>
              <a:gd name="connsiteX47" fmla="*/ 1742017 w 4519083"/>
              <a:gd name="connsiteY47" fmla="*/ 2074333 h 2074333"/>
              <a:gd name="connsiteX48" fmla="*/ 1902883 w 4519083"/>
              <a:gd name="connsiteY48" fmla="*/ 2048933 h 2074333"/>
              <a:gd name="connsiteX49" fmla="*/ 2038350 w 4519083"/>
              <a:gd name="connsiteY49"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38514 w 4519083"/>
              <a:gd name="connsiteY13" fmla="*/ 627063 h 2074333"/>
              <a:gd name="connsiteX14" fmla="*/ 3477683 w 4519083"/>
              <a:gd name="connsiteY14" fmla="*/ 584200 h 2074333"/>
              <a:gd name="connsiteX15" fmla="*/ 3924829 w 4519083"/>
              <a:gd name="connsiteY15" fmla="*/ 436562 h 2074333"/>
              <a:gd name="connsiteX16" fmla="*/ 3914245 w 4519083"/>
              <a:gd name="connsiteY16" fmla="*/ 321734 h 2074333"/>
              <a:gd name="connsiteX17" fmla="*/ 4182532 w 4519083"/>
              <a:gd name="connsiteY17" fmla="*/ 280987 h 2074333"/>
              <a:gd name="connsiteX18" fmla="*/ 4330171 w 4519083"/>
              <a:gd name="connsiteY18" fmla="*/ 204258 h 2074333"/>
              <a:gd name="connsiteX19" fmla="*/ 4519083 w 4519083"/>
              <a:gd name="connsiteY19" fmla="*/ 162983 h 2074333"/>
              <a:gd name="connsiteX20" fmla="*/ 4459817 w 4519083"/>
              <a:gd name="connsiteY20" fmla="*/ 0 h 2074333"/>
              <a:gd name="connsiteX21" fmla="*/ 3740150 w 4519083"/>
              <a:gd name="connsiteY21" fmla="*/ 270933 h 2074333"/>
              <a:gd name="connsiteX22" fmla="*/ 3520017 w 4519083"/>
              <a:gd name="connsiteY22" fmla="*/ 321733 h 2074333"/>
              <a:gd name="connsiteX23" fmla="*/ 3164417 w 4519083"/>
              <a:gd name="connsiteY23" fmla="*/ 372533 h 2074333"/>
              <a:gd name="connsiteX24" fmla="*/ 2664883 w 4519083"/>
              <a:gd name="connsiteY24" fmla="*/ 389467 h 2074333"/>
              <a:gd name="connsiteX25" fmla="*/ 2131483 w 4519083"/>
              <a:gd name="connsiteY25" fmla="*/ 364067 h 2074333"/>
              <a:gd name="connsiteX26" fmla="*/ 1361017 w 4519083"/>
              <a:gd name="connsiteY26" fmla="*/ 296333 h 2074333"/>
              <a:gd name="connsiteX27" fmla="*/ 1005417 w 4519083"/>
              <a:gd name="connsiteY27" fmla="*/ 186267 h 2074333"/>
              <a:gd name="connsiteX28" fmla="*/ 632883 w 4519083"/>
              <a:gd name="connsiteY28" fmla="*/ 397933 h 2074333"/>
              <a:gd name="connsiteX29" fmla="*/ 564620 w 4519083"/>
              <a:gd name="connsiteY29" fmla="*/ 361420 h 2074333"/>
              <a:gd name="connsiteX30" fmla="*/ 442914 w 4519083"/>
              <a:gd name="connsiteY30" fmla="*/ 331788 h 2074333"/>
              <a:gd name="connsiteX31" fmla="*/ 294217 w 4519083"/>
              <a:gd name="connsiteY31" fmla="*/ 279400 h 2074333"/>
              <a:gd name="connsiteX32" fmla="*/ 171451 w 4519083"/>
              <a:gd name="connsiteY32" fmla="*/ 222250 h 2074333"/>
              <a:gd name="connsiteX33" fmla="*/ 1587 w 4519083"/>
              <a:gd name="connsiteY33" fmla="*/ 175683 h 2074333"/>
              <a:gd name="connsiteX34" fmla="*/ 0 w 4519083"/>
              <a:gd name="connsiteY34" fmla="*/ 250825 h 2074333"/>
              <a:gd name="connsiteX35" fmla="*/ 74083 w 4519083"/>
              <a:gd name="connsiteY35" fmla="*/ 279400 h 2074333"/>
              <a:gd name="connsiteX36" fmla="*/ 150283 w 4519083"/>
              <a:gd name="connsiteY36" fmla="*/ 660400 h 2074333"/>
              <a:gd name="connsiteX37" fmla="*/ 260350 w 4519083"/>
              <a:gd name="connsiteY37" fmla="*/ 999067 h 2074333"/>
              <a:gd name="connsiteX38" fmla="*/ 547158 w 4519083"/>
              <a:gd name="connsiteY38" fmla="*/ 1275821 h 2074333"/>
              <a:gd name="connsiteX39" fmla="*/ 709083 w 4519083"/>
              <a:gd name="connsiteY39" fmla="*/ 1456267 h 2074333"/>
              <a:gd name="connsiteX40" fmla="*/ 709083 w 4519083"/>
              <a:gd name="connsiteY40" fmla="*/ 1557867 h 2074333"/>
              <a:gd name="connsiteX41" fmla="*/ 827617 w 4519083"/>
              <a:gd name="connsiteY41" fmla="*/ 1617133 h 2074333"/>
              <a:gd name="connsiteX42" fmla="*/ 895350 w 4519083"/>
              <a:gd name="connsiteY42" fmla="*/ 1718733 h 2074333"/>
              <a:gd name="connsiteX43" fmla="*/ 1098550 w 4519083"/>
              <a:gd name="connsiteY43" fmla="*/ 1811867 h 2074333"/>
              <a:gd name="connsiteX44" fmla="*/ 1208617 w 4519083"/>
              <a:gd name="connsiteY44" fmla="*/ 1854200 h 2074333"/>
              <a:gd name="connsiteX45" fmla="*/ 1377950 w 4519083"/>
              <a:gd name="connsiteY45" fmla="*/ 2023533 h 2074333"/>
              <a:gd name="connsiteX46" fmla="*/ 1538817 w 4519083"/>
              <a:gd name="connsiteY46" fmla="*/ 2074333 h 2074333"/>
              <a:gd name="connsiteX47" fmla="*/ 1742017 w 4519083"/>
              <a:gd name="connsiteY47" fmla="*/ 2074333 h 2074333"/>
              <a:gd name="connsiteX48" fmla="*/ 1902883 w 4519083"/>
              <a:gd name="connsiteY48" fmla="*/ 2048933 h 2074333"/>
              <a:gd name="connsiteX49" fmla="*/ 2038350 w 4519083"/>
              <a:gd name="connsiteY49"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25195 w 4519083"/>
              <a:gd name="connsiteY10" fmla="*/ 85407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72820 w 4519083"/>
              <a:gd name="connsiteY10" fmla="*/ 83502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72820 w 4519083"/>
              <a:gd name="connsiteY10" fmla="*/ 835024 h 2074333"/>
              <a:gd name="connsiteX11" fmla="*/ 2786064 w 4519083"/>
              <a:gd name="connsiteY11" fmla="*/ 831850 h 2074333"/>
              <a:gd name="connsiteX12" fmla="*/ 2863321 w 4519083"/>
              <a:gd name="connsiteY12" fmla="*/ 823383 h 2074333"/>
              <a:gd name="connsiteX13" fmla="*/ 3240617 w 4519083"/>
              <a:gd name="connsiteY13" fmla="*/ 694267 h 2074333"/>
              <a:gd name="connsiteX14" fmla="*/ 3328989 w 4519083"/>
              <a:gd name="connsiteY14" fmla="*/ 698500 h 2074333"/>
              <a:gd name="connsiteX15" fmla="*/ 3338514 w 4519083"/>
              <a:gd name="connsiteY15" fmla="*/ 627063 h 2074333"/>
              <a:gd name="connsiteX16" fmla="*/ 3477683 w 4519083"/>
              <a:gd name="connsiteY16" fmla="*/ 584200 h 2074333"/>
              <a:gd name="connsiteX17" fmla="*/ 3924829 w 4519083"/>
              <a:gd name="connsiteY17" fmla="*/ 436562 h 2074333"/>
              <a:gd name="connsiteX18" fmla="*/ 3914245 w 4519083"/>
              <a:gd name="connsiteY18" fmla="*/ 321734 h 2074333"/>
              <a:gd name="connsiteX19" fmla="*/ 4182532 w 4519083"/>
              <a:gd name="connsiteY19" fmla="*/ 280987 h 2074333"/>
              <a:gd name="connsiteX20" fmla="*/ 4330171 w 4519083"/>
              <a:gd name="connsiteY20" fmla="*/ 204258 h 2074333"/>
              <a:gd name="connsiteX21" fmla="*/ 4519083 w 4519083"/>
              <a:gd name="connsiteY21" fmla="*/ 162983 h 2074333"/>
              <a:gd name="connsiteX22" fmla="*/ 4459817 w 4519083"/>
              <a:gd name="connsiteY22" fmla="*/ 0 h 2074333"/>
              <a:gd name="connsiteX23" fmla="*/ 3740150 w 4519083"/>
              <a:gd name="connsiteY23" fmla="*/ 270933 h 2074333"/>
              <a:gd name="connsiteX24" fmla="*/ 3520017 w 4519083"/>
              <a:gd name="connsiteY24" fmla="*/ 321733 h 2074333"/>
              <a:gd name="connsiteX25" fmla="*/ 3164417 w 4519083"/>
              <a:gd name="connsiteY25" fmla="*/ 372533 h 2074333"/>
              <a:gd name="connsiteX26" fmla="*/ 2664883 w 4519083"/>
              <a:gd name="connsiteY26" fmla="*/ 389467 h 2074333"/>
              <a:gd name="connsiteX27" fmla="*/ 2131483 w 4519083"/>
              <a:gd name="connsiteY27" fmla="*/ 364067 h 2074333"/>
              <a:gd name="connsiteX28" fmla="*/ 1361017 w 4519083"/>
              <a:gd name="connsiteY28" fmla="*/ 296333 h 2074333"/>
              <a:gd name="connsiteX29" fmla="*/ 1005417 w 4519083"/>
              <a:gd name="connsiteY29" fmla="*/ 186267 h 2074333"/>
              <a:gd name="connsiteX30" fmla="*/ 632883 w 4519083"/>
              <a:gd name="connsiteY30" fmla="*/ 397933 h 2074333"/>
              <a:gd name="connsiteX31" fmla="*/ 564620 w 4519083"/>
              <a:gd name="connsiteY31" fmla="*/ 361420 h 2074333"/>
              <a:gd name="connsiteX32" fmla="*/ 442914 w 4519083"/>
              <a:gd name="connsiteY32" fmla="*/ 331788 h 2074333"/>
              <a:gd name="connsiteX33" fmla="*/ 294217 w 4519083"/>
              <a:gd name="connsiteY33" fmla="*/ 279400 h 2074333"/>
              <a:gd name="connsiteX34" fmla="*/ 171451 w 4519083"/>
              <a:gd name="connsiteY34" fmla="*/ 222250 h 2074333"/>
              <a:gd name="connsiteX35" fmla="*/ 1587 w 4519083"/>
              <a:gd name="connsiteY35" fmla="*/ 175683 h 2074333"/>
              <a:gd name="connsiteX36" fmla="*/ 0 w 4519083"/>
              <a:gd name="connsiteY36" fmla="*/ 250825 h 2074333"/>
              <a:gd name="connsiteX37" fmla="*/ 74083 w 4519083"/>
              <a:gd name="connsiteY37" fmla="*/ 279400 h 2074333"/>
              <a:gd name="connsiteX38" fmla="*/ 150283 w 4519083"/>
              <a:gd name="connsiteY38" fmla="*/ 660400 h 2074333"/>
              <a:gd name="connsiteX39" fmla="*/ 260350 w 4519083"/>
              <a:gd name="connsiteY39" fmla="*/ 999067 h 2074333"/>
              <a:gd name="connsiteX40" fmla="*/ 547158 w 4519083"/>
              <a:gd name="connsiteY40" fmla="*/ 1275821 h 2074333"/>
              <a:gd name="connsiteX41" fmla="*/ 709083 w 4519083"/>
              <a:gd name="connsiteY41" fmla="*/ 1456267 h 2074333"/>
              <a:gd name="connsiteX42" fmla="*/ 709083 w 4519083"/>
              <a:gd name="connsiteY42" fmla="*/ 1557867 h 2074333"/>
              <a:gd name="connsiteX43" fmla="*/ 827617 w 4519083"/>
              <a:gd name="connsiteY43" fmla="*/ 1617133 h 2074333"/>
              <a:gd name="connsiteX44" fmla="*/ 895350 w 4519083"/>
              <a:gd name="connsiteY44" fmla="*/ 1718733 h 2074333"/>
              <a:gd name="connsiteX45" fmla="*/ 1098550 w 4519083"/>
              <a:gd name="connsiteY45" fmla="*/ 1811867 h 2074333"/>
              <a:gd name="connsiteX46" fmla="*/ 1208617 w 4519083"/>
              <a:gd name="connsiteY46" fmla="*/ 1854200 h 2074333"/>
              <a:gd name="connsiteX47" fmla="*/ 1377950 w 4519083"/>
              <a:gd name="connsiteY47" fmla="*/ 2023533 h 2074333"/>
              <a:gd name="connsiteX48" fmla="*/ 1538817 w 4519083"/>
              <a:gd name="connsiteY48" fmla="*/ 2074333 h 2074333"/>
              <a:gd name="connsiteX49" fmla="*/ 1742017 w 4519083"/>
              <a:gd name="connsiteY49" fmla="*/ 2074333 h 2074333"/>
              <a:gd name="connsiteX50" fmla="*/ 1902883 w 4519083"/>
              <a:gd name="connsiteY50" fmla="*/ 2048933 h 2074333"/>
              <a:gd name="connsiteX51" fmla="*/ 2038350 w 4519083"/>
              <a:gd name="connsiteY51"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72820 w 4519083"/>
              <a:gd name="connsiteY10" fmla="*/ 83502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05089 w 4519083"/>
              <a:gd name="connsiteY9" fmla="*/ 874713 h 2074333"/>
              <a:gd name="connsiteX10" fmla="*/ 2672820 w 4519083"/>
              <a:gd name="connsiteY10" fmla="*/ 85407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81817 w 4519083"/>
              <a:gd name="connsiteY8" fmla="*/ 1041400 h 2074333"/>
              <a:gd name="connsiteX9" fmla="*/ 2628901 w 4519083"/>
              <a:gd name="connsiteY9" fmla="*/ 898526 h 2074333"/>
              <a:gd name="connsiteX10" fmla="*/ 2672820 w 4519083"/>
              <a:gd name="connsiteY10" fmla="*/ 85407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77054 w 4519083"/>
              <a:gd name="connsiteY8" fmla="*/ 1074738 h 2074333"/>
              <a:gd name="connsiteX9" fmla="*/ 2628901 w 4519083"/>
              <a:gd name="connsiteY9" fmla="*/ 898526 h 2074333"/>
              <a:gd name="connsiteX10" fmla="*/ 2672820 w 4519083"/>
              <a:gd name="connsiteY10" fmla="*/ 854074 h 2074333"/>
              <a:gd name="connsiteX11" fmla="*/ 2863321 w 4519083"/>
              <a:gd name="connsiteY11" fmla="*/ 823383 h 2074333"/>
              <a:gd name="connsiteX12" fmla="*/ 3240617 w 4519083"/>
              <a:gd name="connsiteY12" fmla="*/ 694267 h 2074333"/>
              <a:gd name="connsiteX13" fmla="*/ 3328989 w 4519083"/>
              <a:gd name="connsiteY13" fmla="*/ 698500 h 2074333"/>
              <a:gd name="connsiteX14" fmla="*/ 3338514 w 4519083"/>
              <a:gd name="connsiteY14" fmla="*/ 627063 h 2074333"/>
              <a:gd name="connsiteX15" fmla="*/ 3477683 w 4519083"/>
              <a:gd name="connsiteY15" fmla="*/ 584200 h 2074333"/>
              <a:gd name="connsiteX16" fmla="*/ 3924829 w 4519083"/>
              <a:gd name="connsiteY16" fmla="*/ 436562 h 2074333"/>
              <a:gd name="connsiteX17" fmla="*/ 3914245 w 4519083"/>
              <a:gd name="connsiteY17" fmla="*/ 321734 h 2074333"/>
              <a:gd name="connsiteX18" fmla="*/ 4182532 w 4519083"/>
              <a:gd name="connsiteY18" fmla="*/ 280987 h 2074333"/>
              <a:gd name="connsiteX19" fmla="*/ 4330171 w 4519083"/>
              <a:gd name="connsiteY19" fmla="*/ 204258 h 2074333"/>
              <a:gd name="connsiteX20" fmla="*/ 4519083 w 4519083"/>
              <a:gd name="connsiteY20" fmla="*/ 162983 h 2074333"/>
              <a:gd name="connsiteX21" fmla="*/ 4459817 w 4519083"/>
              <a:gd name="connsiteY21" fmla="*/ 0 h 2074333"/>
              <a:gd name="connsiteX22" fmla="*/ 3740150 w 4519083"/>
              <a:gd name="connsiteY22" fmla="*/ 270933 h 2074333"/>
              <a:gd name="connsiteX23" fmla="*/ 3520017 w 4519083"/>
              <a:gd name="connsiteY23" fmla="*/ 321733 h 2074333"/>
              <a:gd name="connsiteX24" fmla="*/ 3164417 w 4519083"/>
              <a:gd name="connsiteY24" fmla="*/ 372533 h 2074333"/>
              <a:gd name="connsiteX25" fmla="*/ 2664883 w 4519083"/>
              <a:gd name="connsiteY25" fmla="*/ 389467 h 2074333"/>
              <a:gd name="connsiteX26" fmla="*/ 2131483 w 4519083"/>
              <a:gd name="connsiteY26" fmla="*/ 364067 h 2074333"/>
              <a:gd name="connsiteX27" fmla="*/ 1361017 w 4519083"/>
              <a:gd name="connsiteY27" fmla="*/ 296333 h 2074333"/>
              <a:gd name="connsiteX28" fmla="*/ 1005417 w 4519083"/>
              <a:gd name="connsiteY28" fmla="*/ 186267 h 2074333"/>
              <a:gd name="connsiteX29" fmla="*/ 632883 w 4519083"/>
              <a:gd name="connsiteY29" fmla="*/ 397933 h 2074333"/>
              <a:gd name="connsiteX30" fmla="*/ 564620 w 4519083"/>
              <a:gd name="connsiteY30" fmla="*/ 361420 h 2074333"/>
              <a:gd name="connsiteX31" fmla="*/ 442914 w 4519083"/>
              <a:gd name="connsiteY31" fmla="*/ 331788 h 2074333"/>
              <a:gd name="connsiteX32" fmla="*/ 294217 w 4519083"/>
              <a:gd name="connsiteY32" fmla="*/ 279400 h 2074333"/>
              <a:gd name="connsiteX33" fmla="*/ 171451 w 4519083"/>
              <a:gd name="connsiteY33" fmla="*/ 222250 h 2074333"/>
              <a:gd name="connsiteX34" fmla="*/ 1587 w 4519083"/>
              <a:gd name="connsiteY34" fmla="*/ 175683 h 2074333"/>
              <a:gd name="connsiteX35" fmla="*/ 0 w 4519083"/>
              <a:gd name="connsiteY35" fmla="*/ 250825 h 2074333"/>
              <a:gd name="connsiteX36" fmla="*/ 74083 w 4519083"/>
              <a:gd name="connsiteY36" fmla="*/ 279400 h 2074333"/>
              <a:gd name="connsiteX37" fmla="*/ 150283 w 4519083"/>
              <a:gd name="connsiteY37" fmla="*/ 660400 h 2074333"/>
              <a:gd name="connsiteX38" fmla="*/ 260350 w 4519083"/>
              <a:gd name="connsiteY38" fmla="*/ 999067 h 2074333"/>
              <a:gd name="connsiteX39" fmla="*/ 547158 w 4519083"/>
              <a:gd name="connsiteY39" fmla="*/ 1275821 h 2074333"/>
              <a:gd name="connsiteX40" fmla="*/ 709083 w 4519083"/>
              <a:gd name="connsiteY40" fmla="*/ 1456267 h 2074333"/>
              <a:gd name="connsiteX41" fmla="*/ 709083 w 4519083"/>
              <a:gd name="connsiteY41" fmla="*/ 1557867 h 2074333"/>
              <a:gd name="connsiteX42" fmla="*/ 827617 w 4519083"/>
              <a:gd name="connsiteY42" fmla="*/ 1617133 h 2074333"/>
              <a:gd name="connsiteX43" fmla="*/ 895350 w 4519083"/>
              <a:gd name="connsiteY43" fmla="*/ 1718733 h 2074333"/>
              <a:gd name="connsiteX44" fmla="*/ 1098550 w 4519083"/>
              <a:gd name="connsiteY44" fmla="*/ 1811867 h 2074333"/>
              <a:gd name="connsiteX45" fmla="*/ 1208617 w 4519083"/>
              <a:gd name="connsiteY45" fmla="*/ 1854200 h 2074333"/>
              <a:gd name="connsiteX46" fmla="*/ 1377950 w 4519083"/>
              <a:gd name="connsiteY46" fmla="*/ 2023533 h 2074333"/>
              <a:gd name="connsiteX47" fmla="*/ 1538817 w 4519083"/>
              <a:gd name="connsiteY47" fmla="*/ 2074333 h 2074333"/>
              <a:gd name="connsiteX48" fmla="*/ 1742017 w 4519083"/>
              <a:gd name="connsiteY48" fmla="*/ 2074333 h 2074333"/>
              <a:gd name="connsiteX49" fmla="*/ 1902883 w 4519083"/>
              <a:gd name="connsiteY49" fmla="*/ 2048933 h 2074333"/>
              <a:gd name="connsiteX50" fmla="*/ 2038350 w 4519083"/>
              <a:gd name="connsiteY50"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609851 w 4519083"/>
              <a:gd name="connsiteY8" fmla="*/ 1093788 h 2074333"/>
              <a:gd name="connsiteX9" fmla="*/ 2677054 w 4519083"/>
              <a:gd name="connsiteY9" fmla="*/ 1074738 h 2074333"/>
              <a:gd name="connsiteX10" fmla="*/ 2628901 w 4519083"/>
              <a:gd name="connsiteY10" fmla="*/ 898526 h 2074333"/>
              <a:gd name="connsiteX11" fmla="*/ 2672820 w 4519083"/>
              <a:gd name="connsiteY11" fmla="*/ 854074 h 2074333"/>
              <a:gd name="connsiteX12" fmla="*/ 2863321 w 4519083"/>
              <a:gd name="connsiteY12" fmla="*/ 823383 h 2074333"/>
              <a:gd name="connsiteX13" fmla="*/ 3240617 w 4519083"/>
              <a:gd name="connsiteY13" fmla="*/ 694267 h 2074333"/>
              <a:gd name="connsiteX14" fmla="*/ 3328989 w 4519083"/>
              <a:gd name="connsiteY14" fmla="*/ 698500 h 2074333"/>
              <a:gd name="connsiteX15" fmla="*/ 3338514 w 4519083"/>
              <a:gd name="connsiteY15" fmla="*/ 627063 h 2074333"/>
              <a:gd name="connsiteX16" fmla="*/ 3477683 w 4519083"/>
              <a:gd name="connsiteY16" fmla="*/ 584200 h 2074333"/>
              <a:gd name="connsiteX17" fmla="*/ 3924829 w 4519083"/>
              <a:gd name="connsiteY17" fmla="*/ 436562 h 2074333"/>
              <a:gd name="connsiteX18" fmla="*/ 3914245 w 4519083"/>
              <a:gd name="connsiteY18" fmla="*/ 321734 h 2074333"/>
              <a:gd name="connsiteX19" fmla="*/ 4182532 w 4519083"/>
              <a:gd name="connsiteY19" fmla="*/ 280987 h 2074333"/>
              <a:gd name="connsiteX20" fmla="*/ 4330171 w 4519083"/>
              <a:gd name="connsiteY20" fmla="*/ 204258 h 2074333"/>
              <a:gd name="connsiteX21" fmla="*/ 4519083 w 4519083"/>
              <a:gd name="connsiteY21" fmla="*/ 162983 h 2074333"/>
              <a:gd name="connsiteX22" fmla="*/ 4459817 w 4519083"/>
              <a:gd name="connsiteY22" fmla="*/ 0 h 2074333"/>
              <a:gd name="connsiteX23" fmla="*/ 3740150 w 4519083"/>
              <a:gd name="connsiteY23" fmla="*/ 270933 h 2074333"/>
              <a:gd name="connsiteX24" fmla="*/ 3520017 w 4519083"/>
              <a:gd name="connsiteY24" fmla="*/ 321733 h 2074333"/>
              <a:gd name="connsiteX25" fmla="*/ 3164417 w 4519083"/>
              <a:gd name="connsiteY25" fmla="*/ 372533 h 2074333"/>
              <a:gd name="connsiteX26" fmla="*/ 2664883 w 4519083"/>
              <a:gd name="connsiteY26" fmla="*/ 389467 h 2074333"/>
              <a:gd name="connsiteX27" fmla="*/ 2131483 w 4519083"/>
              <a:gd name="connsiteY27" fmla="*/ 364067 h 2074333"/>
              <a:gd name="connsiteX28" fmla="*/ 1361017 w 4519083"/>
              <a:gd name="connsiteY28" fmla="*/ 296333 h 2074333"/>
              <a:gd name="connsiteX29" fmla="*/ 1005417 w 4519083"/>
              <a:gd name="connsiteY29" fmla="*/ 186267 h 2074333"/>
              <a:gd name="connsiteX30" fmla="*/ 632883 w 4519083"/>
              <a:gd name="connsiteY30" fmla="*/ 397933 h 2074333"/>
              <a:gd name="connsiteX31" fmla="*/ 564620 w 4519083"/>
              <a:gd name="connsiteY31" fmla="*/ 361420 h 2074333"/>
              <a:gd name="connsiteX32" fmla="*/ 442914 w 4519083"/>
              <a:gd name="connsiteY32" fmla="*/ 331788 h 2074333"/>
              <a:gd name="connsiteX33" fmla="*/ 294217 w 4519083"/>
              <a:gd name="connsiteY33" fmla="*/ 279400 h 2074333"/>
              <a:gd name="connsiteX34" fmla="*/ 171451 w 4519083"/>
              <a:gd name="connsiteY34" fmla="*/ 222250 h 2074333"/>
              <a:gd name="connsiteX35" fmla="*/ 1587 w 4519083"/>
              <a:gd name="connsiteY35" fmla="*/ 175683 h 2074333"/>
              <a:gd name="connsiteX36" fmla="*/ 0 w 4519083"/>
              <a:gd name="connsiteY36" fmla="*/ 250825 h 2074333"/>
              <a:gd name="connsiteX37" fmla="*/ 74083 w 4519083"/>
              <a:gd name="connsiteY37" fmla="*/ 279400 h 2074333"/>
              <a:gd name="connsiteX38" fmla="*/ 150283 w 4519083"/>
              <a:gd name="connsiteY38" fmla="*/ 660400 h 2074333"/>
              <a:gd name="connsiteX39" fmla="*/ 260350 w 4519083"/>
              <a:gd name="connsiteY39" fmla="*/ 999067 h 2074333"/>
              <a:gd name="connsiteX40" fmla="*/ 547158 w 4519083"/>
              <a:gd name="connsiteY40" fmla="*/ 1275821 h 2074333"/>
              <a:gd name="connsiteX41" fmla="*/ 709083 w 4519083"/>
              <a:gd name="connsiteY41" fmla="*/ 1456267 h 2074333"/>
              <a:gd name="connsiteX42" fmla="*/ 709083 w 4519083"/>
              <a:gd name="connsiteY42" fmla="*/ 1557867 h 2074333"/>
              <a:gd name="connsiteX43" fmla="*/ 827617 w 4519083"/>
              <a:gd name="connsiteY43" fmla="*/ 1617133 h 2074333"/>
              <a:gd name="connsiteX44" fmla="*/ 895350 w 4519083"/>
              <a:gd name="connsiteY44" fmla="*/ 1718733 h 2074333"/>
              <a:gd name="connsiteX45" fmla="*/ 1098550 w 4519083"/>
              <a:gd name="connsiteY45" fmla="*/ 1811867 h 2074333"/>
              <a:gd name="connsiteX46" fmla="*/ 1208617 w 4519083"/>
              <a:gd name="connsiteY46" fmla="*/ 1854200 h 2074333"/>
              <a:gd name="connsiteX47" fmla="*/ 1377950 w 4519083"/>
              <a:gd name="connsiteY47" fmla="*/ 2023533 h 2074333"/>
              <a:gd name="connsiteX48" fmla="*/ 1538817 w 4519083"/>
              <a:gd name="connsiteY48" fmla="*/ 2074333 h 2074333"/>
              <a:gd name="connsiteX49" fmla="*/ 1742017 w 4519083"/>
              <a:gd name="connsiteY49" fmla="*/ 2074333 h 2074333"/>
              <a:gd name="connsiteX50" fmla="*/ 1902883 w 4519083"/>
              <a:gd name="connsiteY50" fmla="*/ 2048933 h 2074333"/>
              <a:gd name="connsiteX51" fmla="*/ 2038350 w 4519083"/>
              <a:gd name="connsiteY51"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533651 w 4519083"/>
              <a:gd name="connsiteY8" fmla="*/ 1055688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402417 w 4519083"/>
              <a:gd name="connsiteY7" fmla="*/ 1159933 h 2074333"/>
              <a:gd name="connsiteX8" fmla="*/ 2533651 w 4519083"/>
              <a:gd name="connsiteY8" fmla="*/ 1055688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297642 w 4519083"/>
              <a:gd name="connsiteY7" fmla="*/ 1226608 h 2074333"/>
              <a:gd name="connsiteX8" fmla="*/ 2533651 w 4519083"/>
              <a:gd name="connsiteY8" fmla="*/ 1055688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297642 w 4519083"/>
              <a:gd name="connsiteY7" fmla="*/ 1226608 h 2074333"/>
              <a:gd name="connsiteX8" fmla="*/ 2528889 w 4519083"/>
              <a:gd name="connsiteY8" fmla="*/ 1108075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92817 w 4519083"/>
              <a:gd name="connsiteY4" fmla="*/ 1354667 h 2074333"/>
              <a:gd name="connsiteX5" fmla="*/ 1852083 w 4519083"/>
              <a:gd name="connsiteY5" fmla="*/ 1464733 h 2074333"/>
              <a:gd name="connsiteX6" fmla="*/ 2089150 w 4519083"/>
              <a:gd name="connsiteY6" fmla="*/ 1380067 h 2074333"/>
              <a:gd name="connsiteX7" fmla="*/ 2297642 w 4519083"/>
              <a:gd name="connsiteY7" fmla="*/ 1226608 h 2074333"/>
              <a:gd name="connsiteX8" fmla="*/ 2524127 w 4519083"/>
              <a:gd name="connsiteY8" fmla="*/ 1084262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54717 w 4519083"/>
              <a:gd name="connsiteY4" fmla="*/ 1302280 h 2074333"/>
              <a:gd name="connsiteX5" fmla="*/ 1852083 w 4519083"/>
              <a:gd name="connsiteY5" fmla="*/ 1464733 h 2074333"/>
              <a:gd name="connsiteX6" fmla="*/ 2089150 w 4519083"/>
              <a:gd name="connsiteY6" fmla="*/ 1380067 h 2074333"/>
              <a:gd name="connsiteX7" fmla="*/ 2297642 w 4519083"/>
              <a:gd name="connsiteY7" fmla="*/ 1226608 h 2074333"/>
              <a:gd name="connsiteX8" fmla="*/ 2524127 w 4519083"/>
              <a:gd name="connsiteY8" fmla="*/ 1084262 h 2074333"/>
              <a:gd name="connsiteX9" fmla="*/ 2609851 w 4519083"/>
              <a:gd name="connsiteY9" fmla="*/ 1093788 h 2074333"/>
              <a:gd name="connsiteX10" fmla="*/ 2677054 w 4519083"/>
              <a:gd name="connsiteY10" fmla="*/ 1074738 h 2074333"/>
              <a:gd name="connsiteX11" fmla="*/ 2628901 w 4519083"/>
              <a:gd name="connsiteY11" fmla="*/ 898526 h 2074333"/>
              <a:gd name="connsiteX12" fmla="*/ 2672820 w 4519083"/>
              <a:gd name="connsiteY12" fmla="*/ 854074 h 2074333"/>
              <a:gd name="connsiteX13" fmla="*/ 2863321 w 4519083"/>
              <a:gd name="connsiteY13" fmla="*/ 823383 h 2074333"/>
              <a:gd name="connsiteX14" fmla="*/ 3240617 w 4519083"/>
              <a:gd name="connsiteY14" fmla="*/ 694267 h 2074333"/>
              <a:gd name="connsiteX15" fmla="*/ 3328989 w 4519083"/>
              <a:gd name="connsiteY15" fmla="*/ 698500 h 2074333"/>
              <a:gd name="connsiteX16" fmla="*/ 3338514 w 4519083"/>
              <a:gd name="connsiteY16" fmla="*/ 627063 h 2074333"/>
              <a:gd name="connsiteX17" fmla="*/ 3477683 w 4519083"/>
              <a:gd name="connsiteY17" fmla="*/ 584200 h 2074333"/>
              <a:gd name="connsiteX18" fmla="*/ 3924829 w 4519083"/>
              <a:gd name="connsiteY18" fmla="*/ 436562 h 2074333"/>
              <a:gd name="connsiteX19" fmla="*/ 3914245 w 4519083"/>
              <a:gd name="connsiteY19" fmla="*/ 321734 h 2074333"/>
              <a:gd name="connsiteX20" fmla="*/ 4182532 w 4519083"/>
              <a:gd name="connsiteY20" fmla="*/ 280987 h 2074333"/>
              <a:gd name="connsiteX21" fmla="*/ 4330171 w 4519083"/>
              <a:gd name="connsiteY21" fmla="*/ 204258 h 2074333"/>
              <a:gd name="connsiteX22" fmla="*/ 4519083 w 4519083"/>
              <a:gd name="connsiteY22" fmla="*/ 162983 h 2074333"/>
              <a:gd name="connsiteX23" fmla="*/ 4459817 w 4519083"/>
              <a:gd name="connsiteY23" fmla="*/ 0 h 2074333"/>
              <a:gd name="connsiteX24" fmla="*/ 3740150 w 4519083"/>
              <a:gd name="connsiteY24" fmla="*/ 270933 h 2074333"/>
              <a:gd name="connsiteX25" fmla="*/ 3520017 w 4519083"/>
              <a:gd name="connsiteY25" fmla="*/ 321733 h 2074333"/>
              <a:gd name="connsiteX26" fmla="*/ 3164417 w 4519083"/>
              <a:gd name="connsiteY26" fmla="*/ 372533 h 2074333"/>
              <a:gd name="connsiteX27" fmla="*/ 2664883 w 4519083"/>
              <a:gd name="connsiteY27" fmla="*/ 389467 h 2074333"/>
              <a:gd name="connsiteX28" fmla="*/ 2131483 w 4519083"/>
              <a:gd name="connsiteY28" fmla="*/ 364067 h 2074333"/>
              <a:gd name="connsiteX29" fmla="*/ 1361017 w 4519083"/>
              <a:gd name="connsiteY29" fmla="*/ 296333 h 2074333"/>
              <a:gd name="connsiteX30" fmla="*/ 1005417 w 4519083"/>
              <a:gd name="connsiteY30" fmla="*/ 186267 h 2074333"/>
              <a:gd name="connsiteX31" fmla="*/ 632883 w 4519083"/>
              <a:gd name="connsiteY31" fmla="*/ 397933 h 2074333"/>
              <a:gd name="connsiteX32" fmla="*/ 564620 w 4519083"/>
              <a:gd name="connsiteY32" fmla="*/ 361420 h 2074333"/>
              <a:gd name="connsiteX33" fmla="*/ 442914 w 4519083"/>
              <a:gd name="connsiteY33" fmla="*/ 331788 h 2074333"/>
              <a:gd name="connsiteX34" fmla="*/ 294217 w 4519083"/>
              <a:gd name="connsiteY34" fmla="*/ 279400 h 2074333"/>
              <a:gd name="connsiteX35" fmla="*/ 171451 w 4519083"/>
              <a:gd name="connsiteY35" fmla="*/ 222250 h 2074333"/>
              <a:gd name="connsiteX36" fmla="*/ 1587 w 4519083"/>
              <a:gd name="connsiteY36" fmla="*/ 175683 h 2074333"/>
              <a:gd name="connsiteX37" fmla="*/ 0 w 4519083"/>
              <a:gd name="connsiteY37" fmla="*/ 250825 h 2074333"/>
              <a:gd name="connsiteX38" fmla="*/ 74083 w 4519083"/>
              <a:gd name="connsiteY38" fmla="*/ 279400 h 2074333"/>
              <a:gd name="connsiteX39" fmla="*/ 150283 w 4519083"/>
              <a:gd name="connsiteY39" fmla="*/ 660400 h 2074333"/>
              <a:gd name="connsiteX40" fmla="*/ 260350 w 4519083"/>
              <a:gd name="connsiteY40" fmla="*/ 999067 h 2074333"/>
              <a:gd name="connsiteX41" fmla="*/ 547158 w 4519083"/>
              <a:gd name="connsiteY41" fmla="*/ 1275821 h 2074333"/>
              <a:gd name="connsiteX42" fmla="*/ 709083 w 4519083"/>
              <a:gd name="connsiteY42" fmla="*/ 1456267 h 2074333"/>
              <a:gd name="connsiteX43" fmla="*/ 709083 w 4519083"/>
              <a:gd name="connsiteY43" fmla="*/ 1557867 h 2074333"/>
              <a:gd name="connsiteX44" fmla="*/ 827617 w 4519083"/>
              <a:gd name="connsiteY44" fmla="*/ 1617133 h 2074333"/>
              <a:gd name="connsiteX45" fmla="*/ 895350 w 4519083"/>
              <a:gd name="connsiteY45" fmla="*/ 1718733 h 2074333"/>
              <a:gd name="connsiteX46" fmla="*/ 1098550 w 4519083"/>
              <a:gd name="connsiteY46" fmla="*/ 1811867 h 2074333"/>
              <a:gd name="connsiteX47" fmla="*/ 1208617 w 4519083"/>
              <a:gd name="connsiteY47" fmla="*/ 1854200 h 2074333"/>
              <a:gd name="connsiteX48" fmla="*/ 1377950 w 4519083"/>
              <a:gd name="connsiteY48" fmla="*/ 2023533 h 2074333"/>
              <a:gd name="connsiteX49" fmla="*/ 1538817 w 4519083"/>
              <a:gd name="connsiteY49" fmla="*/ 2074333 h 2074333"/>
              <a:gd name="connsiteX50" fmla="*/ 1742017 w 4519083"/>
              <a:gd name="connsiteY50" fmla="*/ 2074333 h 2074333"/>
              <a:gd name="connsiteX51" fmla="*/ 1902883 w 4519083"/>
              <a:gd name="connsiteY51" fmla="*/ 2048933 h 2074333"/>
              <a:gd name="connsiteX52" fmla="*/ 2038350 w 4519083"/>
              <a:gd name="connsiteY52"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54717 w 4519083"/>
              <a:gd name="connsiteY4" fmla="*/ 1302280 h 2074333"/>
              <a:gd name="connsiteX5" fmla="*/ 1852083 w 4519083"/>
              <a:gd name="connsiteY5" fmla="*/ 1464733 h 2074333"/>
              <a:gd name="connsiteX6" fmla="*/ 1952626 w 4519083"/>
              <a:gd name="connsiteY6" fmla="*/ 1431925 h 2074333"/>
              <a:gd name="connsiteX7" fmla="*/ 2089150 w 4519083"/>
              <a:gd name="connsiteY7" fmla="*/ 1380067 h 2074333"/>
              <a:gd name="connsiteX8" fmla="*/ 2297642 w 4519083"/>
              <a:gd name="connsiteY8" fmla="*/ 1226608 h 2074333"/>
              <a:gd name="connsiteX9" fmla="*/ 2524127 w 4519083"/>
              <a:gd name="connsiteY9" fmla="*/ 1084262 h 2074333"/>
              <a:gd name="connsiteX10" fmla="*/ 2609851 w 4519083"/>
              <a:gd name="connsiteY10" fmla="*/ 1093788 h 2074333"/>
              <a:gd name="connsiteX11" fmla="*/ 2677054 w 4519083"/>
              <a:gd name="connsiteY11" fmla="*/ 1074738 h 2074333"/>
              <a:gd name="connsiteX12" fmla="*/ 2628901 w 4519083"/>
              <a:gd name="connsiteY12" fmla="*/ 898526 h 2074333"/>
              <a:gd name="connsiteX13" fmla="*/ 2672820 w 4519083"/>
              <a:gd name="connsiteY13" fmla="*/ 854074 h 2074333"/>
              <a:gd name="connsiteX14" fmla="*/ 2863321 w 4519083"/>
              <a:gd name="connsiteY14" fmla="*/ 823383 h 2074333"/>
              <a:gd name="connsiteX15" fmla="*/ 3240617 w 4519083"/>
              <a:gd name="connsiteY15" fmla="*/ 694267 h 2074333"/>
              <a:gd name="connsiteX16" fmla="*/ 3328989 w 4519083"/>
              <a:gd name="connsiteY16" fmla="*/ 698500 h 2074333"/>
              <a:gd name="connsiteX17" fmla="*/ 3338514 w 4519083"/>
              <a:gd name="connsiteY17" fmla="*/ 627063 h 2074333"/>
              <a:gd name="connsiteX18" fmla="*/ 3477683 w 4519083"/>
              <a:gd name="connsiteY18" fmla="*/ 584200 h 2074333"/>
              <a:gd name="connsiteX19" fmla="*/ 3924829 w 4519083"/>
              <a:gd name="connsiteY19" fmla="*/ 436562 h 2074333"/>
              <a:gd name="connsiteX20" fmla="*/ 3914245 w 4519083"/>
              <a:gd name="connsiteY20" fmla="*/ 321734 h 2074333"/>
              <a:gd name="connsiteX21" fmla="*/ 4182532 w 4519083"/>
              <a:gd name="connsiteY21" fmla="*/ 280987 h 2074333"/>
              <a:gd name="connsiteX22" fmla="*/ 4330171 w 4519083"/>
              <a:gd name="connsiteY22" fmla="*/ 204258 h 2074333"/>
              <a:gd name="connsiteX23" fmla="*/ 4519083 w 4519083"/>
              <a:gd name="connsiteY23" fmla="*/ 162983 h 2074333"/>
              <a:gd name="connsiteX24" fmla="*/ 4459817 w 4519083"/>
              <a:gd name="connsiteY24" fmla="*/ 0 h 2074333"/>
              <a:gd name="connsiteX25" fmla="*/ 3740150 w 4519083"/>
              <a:gd name="connsiteY25" fmla="*/ 270933 h 2074333"/>
              <a:gd name="connsiteX26" fmla="*/ 3520017 w 4519083"/>
              <a:gd name="connsiteY26" fmla="*/ 321733 h 2074333"/>
              <a:gd name="connsiteX27" fmla="*/ 3164417 w 4519083"/>
              <a:gd name="connsiteY27" fmla="*/ 372533 h 2074333"/>
              <a:gd name="connsiteX28" fmla="*/ 2664883 w 4519083"/>
              <a:gd name="connsiteY28" fmla="*/ 389467 h 2074333"/>
              <a:gd name="connsiteX29" fmla="*/ 2131483 w 4519083"/>
              <a:gd name="connsiteY29" fmla="*/ 364067 h 2074333"/>
              <a:gd name="connsiteX30" fmla="*/ 1361017 w 4519083"/>
              <a:gd name="connsiteY30" fmla="*/ 296333 h 2074333"/>
              <a:gd name="connsiteX31" fmla="*/ 1005417 w 4519083"/>
              <a:gd name="connsiteY31" fmla="*/ 186267 h 2074333"/>
              <a:gd name="connsiteX32" fmla="*/ 632883 w 4519083"/>
              <a:gd name="connsiteY32" fmla="*/ 397933 h 2074333"/>
              <a:gd name="connsiteX33" fmla="*/ 564620 w 4519083"/>
              <a:gd name="connsiteY33" fmla="*/ 361420 h 2074333"/>
              <a:gd name="connsiteX34" fmla="*/ 442914 w 4519083"/>
              <a:gd name="connsiteY34" fmla="*/ 331788 h 2074333"/>
              <a:gd name="connsiteX35" fmla="*/ 294217 w 4519083"/>
              <a:gd name="connsiteY35" fmla="*/ 279400 h 2074333"/>
              <a:gd name="connsiteX36" fmla="*/ 171451 w 4519083"/>
              <a:gd name="connsiteY36" fmla="*/ 222250 h 2074333"/>
              <a:gd name="connsiteX37" fmla="*/ 1587 w 4519083"/>
              <a:gd name="connsiteY37" fmla="*/ 175683 h 2074333"/>
              <a:gd name="connsiteX38" fmla="*/ 0 w 4519083"/>
              <a:gd name="connsiteY38" fmla="*/ 250825 h 2074333"/>
              <a:gd name="connsiteX39" fmla="*/ 74083 w 4519083"/>
              <a:gd name="connsiteY39" fmla="*/ 279400 h 2074333"/>
              <a:gd name="connsiteX40" fmla="*/ 150283 w 4519083"/>
              <a:gd name="connsiteY40" fmla="*/ 660400 h 2074333"/>
              <a:gd name="connsiteX41" fmla="*/ 260350 w 4519083"/>
              <a:gd name="connsiteY41" fmla="*/ 999067 h 2074333"/>
              <a:gd name="connsiteX42" fmla="*/ 547158 w 4519083"/>
              <a:gd name="connsiteY42" fmla="*/ 1275821 h 2074333"/>
              <a:gd name="connsiteX43" fmla="*/ 709083 w 4519083"/>
              <a:gd name="connsiteY43" fmla="*/ 1456267 h 2074333"/>
              <a:gd name="connsiteX44" fmla="*/ 709083 w 4519083"/>
              <a:gd name="connsiteY44" fmla="*/ 1557867 h 2074333"/>
              <a:gd name="connsiteX45" fmla="*/ 827617 w 4519083"/>
              <a:gd name="connsiteY45" fmla="*/ 1617133 h 2074333"/>
              <a:gd name="connsiteX46" fmla="*/ 895350 w 4519083"/>
              <a:gd name="connsiteY46" fmla="*/ 1718733 h 2074333"/>
              <a:gd name="connsiteX47" fmla="*/ 1098550 w 4519083"/>
              <a:gd name="connsiteY47" fmla="*/ 1811867 h 2074333"/>
              <a:gd name="connsiteX48" fmla="*/ 1208617 w 4519083"/>
              <a:gd name="connsiteY48" fmla="*/ 1854200 h 2074333"/>
              <a:gd name="connsiteX49" fmla="*/ 1377950 w 4519083"/>
              <a:gd name="connsiteY49" fmla="*/ 2023533 h 2074333"/>
              <a:gd name="connsiteX50" fmla="*/ 1538817 w 4519083"/>
              <a:gd name="connsiteY50" fmla="*/ 2074333 h 2074333"/>
              <a:gd name="connsiteX51" fmla="*/ 1742017 w 4519083"/>
              <a:gd name="connsiteY51" fmla="*/ 2074333 h 2074333"/>
              <a:gd name="connsiteX52" fmla="*/ 1902883 w 4519083"/>
              <a:gd name="connsiteY52" fmla="*/ 2048933 h 2074333"/>
              <a:gd name="connsiteX53" fmla="*/ 2038350 w 4519083"/>
              <a:gd name="connsiteY53" fmla="*/ 1972733 h 2074333"/>
              <a:gd name="connsiteX0" fmla="*/ 2038350 w 4519083"/>
              <a:gd name="connsiteY0" fmla="*/ 1972733 h 2074333"/>
              <a:gd name="connsiteX1" fmla="*/ 1843617 w 4519083"/>
              <a:gd name="connsiteY1" fmla="*/ 1744133 h 2074333"/>
              <a:gd name="connsiteX2" fmla="*/ 1623483 w 4519083"/>
              <a:gd name="connsiteY2" fmla="*/ 1532467 h 2074333"/>
              <a:gd name="connsiteX3" fmla="*/ 1496483 w 4519083"/>
              <a:gd name="connsiteY3" fmla="*/ 1473200 h 2074333"/>
              <a:gd name="connsiteX4" fmla="*/ 1754717 w 4519083"/>
              <a:gd name="connsiteY4" fmla="*/ 1302280 h 2074333"/>
              <a:gd name="connsiteX5" fmla="*/ 1852083 w 4519083"/>
              <a:gd name="connsiteY5" fmla="*/ 1464733 h 2074333"/>
              <a:gd name="connsiteX6" fmla="*/ 1952626 w 4519083"/>
              <a:gd name="connsiteY6" fmla="*/ 1431925 h 2074333"/>
              <a:gd name="connsiteX7" fmla="*/ 2024064 w 4519083"/>
              <a:gd name="connsiteY7" fmla="*/ 1422400 h 2074333"/>
              <a:gd name="connsiteX8" fmla="*/ 2089150 w 4519083"/>
              <a:gd name="connsiteY8" fmla="*/ 1380067 h 2074333"/>
              <a:gd name="connsiteX9" fmla="*/ 2297642 w 4519083"/>
              <a:gd name="connsiteY9" fmla="*/ 1226608 h 2074333"/>
              <a:gd name="connsiteX10" fmla="*/ 2524127 w 4519083"/>
              <a:gd name="connsiteY10" fmla="*/ 1084262 h 2074333"/>
              <a:gd name="connsiteX11" fmla="*/ 2609851 w 4519083"/>
              <a:gd name="connsiteY11" fmla="*/ 1093788 h 2074333"/>
              <a:gd name="connsiteX12" fmla="*/ 2677054 w 4519083"/>
              <a:gd name="connsiteY12" fmla="*/ 1074738 h 2074333"/>
              <a:gd name="connsiteX13" fmla="*/ 2628901 w 4519083"/>
              <a:gd name="connsiteY13" fmla="*/ 898526 h 2074333"/>
              <a:gd name="connsiteX14" fmla="*/ 2672820 w 4519083"/>
              <a:gd name="connsiteY14" fmla="*/ 854074 h 2074333"/>
              <a:gd name="connsiteX15" fmla="*/ 2863321 w 4519083"/>
              <a:gd name="connsiteY15" fmla="*/ 823383 h 2074333"/>
              <a:gd name="connsiteX16" fmla="*/ 3240617 w 4519083"/>
              <a:gd name="connsiteY16" fmla="*/ 694267 h 2074333"/>
              <a:gd name="connsiteX17" fmla="*/ 3328989 w 4519083"/>
              <a:gd name="connsiteY17" fmla="*/ 698500 h 2074333"/>
              <a:gd name="connsiteX18" fmla="*/ 3338514 w 4519083"/>
              <a:gd name="connsiteY18" fmla="*/ 627063 h 2074333"/>
              <a:gd name="connsiteX19" fmla="*/ 3477683 w 4519083"/>
              <a:gd name="connsiteY19" fmla="*/ 584200 h 2074333"/>
              <a:gd name="connsiteX20" fmla="*/ 3924829 w 4519083"/>
              <a:gd name="connsiteY20" fmla="*/ 436562 h 2074333"/>
              <a:gd name="connsiteX21" fmla="*/ 3914245 w 4519083"/>
              <a:gd name="connsiteY21" fmla="*/ 321734 h 2074333"/>
              <a:gd name="connsiteX22" fmla="*/ 4182532 w 4519083"/>
              <a:gd name="connsiteY22" fmla="*/ 280987 h 2074333"/>
              <a:gd name="connsiteX23" fmla="*/ 4330171 w 4519083"/>
              <a:gd name="connsiteY23" fmla="*/ 204258 h 2074333"/>
              <a:gd name="connsiteX24" fmla="*/ 4519083 w 4519083"/>
              <a:gd name="connsiteY24" fmla="*/ 162983 h 2074333"/>
              <a:gd name="connsiteX25" fmla="*/ 4459817 w 4519083"/>
              <a:gd name="connsiteY25" fmla="*/ 0 h 2074333"/>
              <a:gd name="connsiteX26" fmla="*/ 3740150 w 4519083"/>
              <a:gd name="connsiteY26" fmla="*/ 270933 h 2074333"/>
              <a:gd name="connsiteX27" fmla="*/ 3520017 w 4519083"/>
              <a:gd name="connsiteY27" fmla="*/ 321733 h 2074333"/>
              <a:gd name="connsiteX28" fmla="*/ 3164417 w 4519083"/>
              <a:gd name="connsiteY28" fmla="*/ 372533 h 2074333"/>
              <a:gd name="connsiteX29" fmla="*/ 2664883 w 4519083"/>
              <a:gd name="connsiteY29" fmla="*/ 389467 h 2074333"/>
              <a:gd name="connsiteX30" fmla="*/ 2131483 w 4519083"/>
              <a:gd name="connsiteY30" fmla="*/ 364067 h 2074333"/>
              <a:gd name="connsiteX31" fmla="*/ 1361017 w 4519083"/>
              <a:gd name="connsiteY31" fmla="*/ 296333 h 2074333"/>
              <a:gd name="connsiteX32" fmla="*/ 1005417 w 4519083"/>
              <a:gd name="connsiteY32" fmla="*/ 186267 h 2074333"/>
              <a:gd name="connsiteX33" fmla="*/ 632883 w 4519083"/>
              <a:gd name="connsiteY33" fmla="*/ 397933 h 2074333"/>
              <a:gd name="connsiteX34" fmla="*/ 564620 w 4519083"/>
              <a:gd name="connsiteY34" fmla="*/ 361420 h 2074333"/>
              <a:gd name="connsiteX35" fmla="*/ 442914 w 4519083"/>
              <a:gd name="connsiteY35" fmla="*/ 331788 h 2074333"/>
              <a:gd name="connsiteX36" fmla="*/ 294217 w 4519083"/>
              <a:gd name="connsiteY36" fmla="*/ 279400 h 2074333"/>
              <a:gd name="connsiteX37" fmla="*/ 171451 w 4519083"/>
              <a:gd name="connsiteY37" fmla="*/ 222250 h 2074333"/>
              <a:gd name="connsiteX38" fmla="*/ 1587 w 4519083"/>
              <a:gd name="connsiteY38" fmla="*/ 175683 h 2074333"/>
              <a:gd name="connsiteX39" fmla="*/ 0 w 4519083"/>
              <a:gd name="connsiteY39" fmla="*/ 250825 h 2074333"/>
              <a:gd name="connsiteX40" fmla="*/ 74083 w 4519083"/>
              <a:gd name="connsiteY40" fmla="*/ 279400 h 2074333"/>
              <a:gd name="connsiteX41" fmla="*/ 150283 w 4519083"/>
              <a:gd name="connsiteY41" fmla="*/ 660400 h 2074333"/>
              <a:gd name="connsiteX42" fmla="*/ 260350 w 4519083"/>
              <a:gd name="connsiteY42" fmla="*/ 999067 h 2074333"/>
              <a:gd name="connsiteX43" fmla="*/ 547158 w 4519083"/>
              <a:gd name="connsiteY43" fmla="*/ 1275821 h 2074333"/>
              <a:gd name="connsiteX44" fmla="*/ 709083 w 4519083"/>
              <a:gd name="connsiteY44" fmla="*/ 1456267 h 2074333"/>
              <a:gd name="connsiteX45" fmla="*/ 709083 w 4519083"/>
              <a:gd name="connsiteY45" fmla="*/ 1557867 h 2074333"/>
              <a:gd name="connsiteX46" fmla="*/ 827617 w 4519083"/>
              <a:gd name="connsiteY46" fmla="*/ 1617133 h 2074333"/>
              <a:gd name="connsiteX47" fmla="*/ 895350 w 4519083"/>
              <a:gd name="connsiteY47" fmla="*/ 1718733 h 2074333"/>
              <a:gd name="connsiteX48" fmla="*/ 1098550 w 4519083"/>
              <a:gd name="connsiteY48" fmla="*/ 1811867 h 2074333"/>
              <a:gd name="connsiteX49" fmla="*/ 1208617 w 4519083"/>
              <a:gd name="connsiteY49" fmla="*/ 1854200 h 2074333"/>
              <a:gd name="connsiteX50" fmla="*/ 1377950 w 4519083"/>
              <a:gd name="connsiteY50" fmla="*/ 2023533 h 2074333"/>
              <a:gd name="connsiteX51" fmla="*/ 1538817 w 4519083"/>
              <a:gd name="connsiteY51" fmla="*/ 2074333 h 2074333"/>
              <a:gd name="connsiteX52" fmla="*/ 1742017 w 4519083"/>
              <a:gd name="connsiteY52" fmla="*/ 2074333 h 2074333"/>
              <a:gd name="connsiteX53" fmla="*/ 1902883 w 4519083"/>
              <a:gd name="connsiteY53" fmla="*/ 2048933 h 2074333"/>
              <a:gd name="connsiteX54" fmla="*/ 2038350 w 4519083"/>
              <a:gd name="connsiteY54" fmla="*/ 1972733 h 20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19083" h="2074333">
                <a:moveTo>
                  <a:pt x="2038350" y="1972733"/>
                </a:moveTo>
                <a:lnTo>
                  <a:pt x="1843617" y="1744133"/>
                </a:lnTo>
                <a:lnTo>
                  <a:pt x="1623483" y="1532467"/>
                </a:lnTo>
                <a:lnTo>
                  <a:pt x="1496483" y="1473200"/>
                </a:lnTo>
                <a:lnTo>
                  <a:pt x="1754717" y="1302280"/>
                </a:lnTo>
                <a:lnTo>
                  <a:pt x="1852083" y="1464733"/>
                </a:lnTo>
                <a:cubicBezTo>
                  <a:pt x="1887185" y="1452210"/>
                  <a:pt x="1917524" y="1444448"/>
                  <a:pt x="1952626" y="1431925"/>
                </a:cubicBezTo>
                <a:cubicBezTo>
                  <a:pt x="1982789" y="1420813"/>
                  <a:pt x="1993901" y="1433512"/>
                  <a:pt x="2024064" y="1422400"/>
                </a:cubicBezTo>
                <a:lnTo>
                  <a:pt x="2089150" y="1380067"/>
                </a:lnTo>
                <a:lnTo>
                  <a:pt x="2297642" y="1226608"/>
                </a:lnTo>
                <a:cubicBezTo>
                  <a:pt x="2331862" y="1218847"/>
                  <a:pt x="2489907" y="1092023"/>
                  <a:pt x="2524127" y="1084262"/>
                </a:cubicBezTo>
                <a:lnTo>
                  <a:pt x="2609851" y="1093788"/>
                </a:lnTo>
                <a:lnTo>
                  <a:pt x="2677054" y="1074738"/>
                </a:lnTo>
                <a:cubicBezTo>
                  <a:pt x="2667353" y="1039813"/>
                  <a:pt x="2638602" y="933451"/>
                  <a:pt x="2628901" y="898526"/>
                </a:cubicBezTo>
                <a:lnTo>
                  <a:pt x="2672820" y="854074"/>
                </a:lnTo>
                <a:lnTo>
                  <a:pt x="2863321" y="823383"/>
                </a:lnTo>
                <a:lnTo>
                  <a:pt x="3240617" y="694267"/>
                </a:lnTo>
                <a:cubicBezTo>
                  <a:pt x="3254199" y="687741"/>
                  <a:pt x="3315407" y="705026"/>
                  <a:pt x="3328989" y="698500"/>
                </a:cubicBezTo>
                <a:lnTo>
                  <a:pt x="3338514" y="627063"/>
                </a:lnTo>
                <a:lnTo>
                  <a:pt x="3477683" y="584200"/>
                </a:lnTo>
                <a:lnTo>
                  <a:pt x="3924829" y="436562"/>
                </a:lnTo>
                <a:lnTo>
                  <a:pt x="3914245" y="321734"/>
                </a:lnTo>
                <a:lnTo>
                  <a:pt x="4182532" y="280987"/>
                </a:lnTo>
                <a:lnTo>
                  <a:pt x="4330171" y="204258"/>
                </a:lnTo>
                <a:lnTo>
                  <a:pt x="4519083" y="162983"/>
                </a:lnTo>
                <a:lnTo>
                  <a:pt x="4459817" y="0"/>
                </a:lnTo>
                <a:lnTo>
                  <a:pt x="3740150" y="270933"/>
                </a:lnTo>
                <a:lnTo>
                  <a:pt x="3520017" y="321733"/>
                </a:lnTo>
                <a:lnTo>
                  <a:pt x="3164417" y="372533"/>
                </a:lnTo>
                <a:lnTo>
                  <a:pt x="2664883" y="389467"/>
                </a:lnTo>
                <a:lnTo>
                  <a:pt x="2131483" y="364067"/>
                </a:lnTo>
                <a:lnTo>
                  <a:pt x="1361017" y="296333"/>
                </a:lnTo>
                <a:lnTo>
                  <a:pt x="1005417" y="186267"/>
                </a:lnTo>
                <a:lnTo>
                  <a:pt x="632883" y="397933"/>
                </a:lnTo>
                <a:lnTo>
                  <a:pt x="564620" y="361420"/>
                </a:lnTo>
                <a:cubicBezTo>
                  <a:pt x="516114" y="345193"/>
                  <a:pt x="491420" y="348015"/>
                  <a:pt x="442914" y="331788"/>
                </a:cubicBezTo>
                <a:lnTo>
                  <a:pt x="294217" y="279400"/>
                </a:lnTo>
                <a:cubicBezTo>
                  <a:pt x="253295" y="265113"/>
                  <a:pt x="212373" y="236537"/>
                  <a:pt x="171451" y="222250"/>
                </a:cubicBezTo>
                <a:lnTo>
                  <a:pt x="1587" y="175683"/>
                </a:lnTo>
                <a:cubicBezTo>
                  <a:pt x="-2117" y="189618"/>
                  <a:pt x="3704" y="236890"/>
                  <a:pt x="0" y="250825"/>
                </a:cubicBezTo>
                <a:lnTo>
                  <a:pt x="74083" y="279400"/>
                </a:lnTo>
                <a:lnTo>
                  <a:pt x="150283" y="660400"/>
                </a:lnTo>
                <a:lnTo>
                  <a:pt x="260350" y="999067"/>
                </a:lnTo>
                <a:lnTo>
                  <a:pt x="547158" y="1275821"/>
                </a:lnTo>
                <a:lnTo>
                  <a:pt x="709083" y="1456267"/>
                </a:lnTo>
                <a:lnTo>
                  <a:pt x="709083" y="1557867"/>
                </a:lnTo>
                <a:lnTo>
                  <a:pt x="827617" y="1617133"/>
                </a:lnTo>
                <a:lnTo>
                  <a:pt x="895350" y="1718733"/>
                </a:lnTo>
                <a:lnTo>
                  <a:pt x="1098550" y="1811867"/>
                </a:lnTo>
                <a:lnTo>
                  <a:pt x="1208617" y="1854200"/>
                </a:lnTo>
                <a:lnTo>
                  <a:pt x="1377950" y="2023533"/>
                </a:lnTo>
                <a:lnTo>
                  <a:pt x="1538817" y="2074333"/>
                </a:lnTo>
                <a:lnTo>
                  <a:pt x="1742017" y="2074333"/>
                </a:lnTo>
                <a:lnTo>
                  <a:pt x="1902883" y="2048933"/>
                </a:lnTo>
                <a:lnTo>
                  <a:pt x="2038350" y="1972733"/>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7419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p:txBody>
          <a:bodyPr>
            <a:normAutofit/>
          </a:bodyPr>
          <a:lstStyle/>
          <a:p>
            <a:r>
              <a:rPr lang="fr-FR" sz="2800" b="1" u="sng" dirty="0"/>
              <a:t>Le </a:t>
            </a:r>
            <a:r>
              <a:rPr lang="fr-FR" sz="2800" b="1" u="sng" dirty="0" err="1"/>
              <a:t>SCoT</a:t>
            </a:r>
            <a:r>
              <a:rPr lang="fr-FR" sz="2800" b="1" u="sng" dirty="0"/>
              <a:t> et </a:t>
            </a:r>
            <a:r>
              <a:rPr lang="fr-FR" sz="2800" b="1" u="sng" dirty="0" err="1"/>
              <a:t>Juvignac</a:t>
            </a:r>
            <a:r>
              <a:rPr lang="fr-FR" sz="2800" dirty="0"/>
              <a:t>: Les périmètres d’études</a:t>
            </a:r>
          </a:p>
          <a:p>
            <a:pPr marL="0" indent="0">
              <a:buNone/>
            </a:pPr>
            <a:endParaRPr lang="fr-FR" sz="2800" dirty="0"/>
          </a:p>
          <a:p>
            <a:pPr>
              <a:buFontTx/>
              <a:buChar char="-"/>
            </a:pPr>
            <a:r>
              <a:rPr lang="fr-FR" sz="2000" dirty="0"/>
              <a:t>Carrière de l’</a:t>
            </a:r>
            <a:r>
              <a:rPr lang="fr-FR" sz="2000" dirty="0" err="1"/>
              <a:t>Ort</a:t>
            </a:r>
            <a:r>
              <a:rPr lang="fr-FR" sz="2000" dirty="0"/>
              <a:t>, Bergerie: déjà « étudiés », constructions en cours</a:t>
            </a:r>
          </a:p>
          <a:p>
            <a:pPr>
              <a:buFontTx/>
              <a:buChar char="-"/>
            </a:pPr>
            <a:r>
              <a:rPr lang="fr-FR" sz="2000" dirty="0"/>
              <a:t>Centre-ville: ?</a:t>
            </a:r>
          </a:p>
          <a:p>
            <a:pPr>
              <a:buFontTx/>
              <a:buChar char="-"/>
            </a:pPr>
            <a:r>
              <a:rPr lang="fr-FR" sz="2000" dirty="0"/>
              <a:t>La Plaine:  ?</a:t>
            </a:r>
          </a:p>
          <a:p>
            <a:pPr>
              <a:buFontTx/>
              <a:buChar char="-"/>
            </a:pPr>
            <a:r>
              <a:rPr lang="fr-FR" sz="2000" dirty="0"/>
              <a:t>Rue des Pattes: intégré au centre-ville</a:t>
            </a:r>
          </a:p>
          <a:p>
            <a:pPr>
              <a:buFontTx/>
              <a:buChar char="-"/>
            </a:pPr>
            <a:endParaRPr lang="fr-FR" sz="2000" dirty="0"/>
          </a:p>
          <a:p>
            <a:pPr marL="0" indent="0">
              <a:buNone/>
            </a:pPr>
            <a:r>
              <a:rPr lang="fr-FR" sz="2000" dirty="0"/>
              <a:t>	Les études techniques et urbaines prévues dans le code de 	l’urbanisme </a:t>
            </a:r>
            <a:r>
              <a:rPr lang="fr-FR" sz="2000" dirty="0" err="1"/>
              <a:t>ont-elles</a:t>
            </a:r>
            <a:r>
              <a:rPr lang="fr-FR" sz="2000" dirty="0"/>
              <a:t> été engagées?</a:t>
            </a:r>
          </a:p>
          <a:p>
            <a:pPr marL="0" indent="0">
              <a:buNone/>
            </a:pPr>
            <a:r>
              <a:rPr lang="fr-FR" sz="2000" dirty="0"/>
              <a:t>	Et les habitants consultés?</a:t>
            </a:r>
            <a:endParaRPr lang="fr-FR" sz="2800" dirty="0"/>
          </a:p>
        </p:txBody>
      </p:sp>
      <p:sp>
        <p:nvSpPr>
          <p:cNvPr id="4" name="Espace réservé de la date 3"/>
          <p:cNvSpPr>
            <a:spLocks noGrp="1"/>
          </p:cNvSpPr>
          <p:nvPr>
            <p:ph type="dt" sz="half" idx="10"/>
          </p:nvPr>
        </p:nvSpPr>
        <p:spPr/>
        <p:txBody>
          <a:bodyPr/>
          <a:lstStyle/>
          <a:p>
            <a:r>
              <a:rPr lang="fr-FR"/>
              <a:t>30/03/2018</a:t>
            </a:r>
          </a:p>
        </p:txBody>
      </p:sp>
      <p:sp>
        <p:nvSpPr>
          <p:cNvPr id="5" name="Espace réservé du pied de page 4"/>
          <p:cNvSpPr>
            <a:spLocks noGrp="1"/>
          </p:cNvSpPr>
          <p:nvPr>
            <p:ph type="ftr" sz="quarter" idx="11"/>
          </p:nvPr>
        </p:nvSpPr>
        <p:spPr/>
        <p:txBody>
          <a:bodyPr/>
          <a:lstStyle/>
          <a:p>
            <a:r>
              <a:rPr lang="fr-FR"/>
              <a:t>Construction et circulation à Juvignac 2014-2018 ...</a:t>
            </a:r>
          </a:p>
        </p:txBody>
      </p:sp>
      <p:sp>
        <p:nvSpPr>
          <p:cNvPr id="6" name="Espace réservé du numéro de diapositive 5"/>
          <p:cNvSpPr>
            <a:spLocks noGrp="1"/>
          </p:cNvSpPr>
          <p:nvPr>
            <p:ph type="sldNum" sz="quarter" idx="12"/>
          </p:nvPr>
        </p:nvSpPr>
        <p:spPr/>
        <p:txBody>
          <a:bodyPr/>
          <a:lstStyle/>
          <a:p>
            <a:fld id="{2FB96C3E-3469-483D-9EC1-D56E401DF079}" type="slidenum">
              <a:rPr lang="fr-FR" smtClean="0"/>
              <a:pPr/>
              <a:t>29</a:t>
            </a:fld>
            <a:endParaRPr lang="fr-FR"/>
          </a:p>
        </p:txBody>
      </p:sp>
    </p:spTree>
    <p:extLst>
      <p:ext uri="{BB962C8B-B14F-4D97-AF65-F5344CB8AC3E}">
        <p14:creationId xmlns:p14="http://schemas.microsoft.com/office/powerpoint/2010/main" val="2997981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3" name="Sous-titre 2"/>
          <p:cNvSpPr>
            <a:spLocks noGrp="1"/>
          </p:cNvSpPr>
          <p:nvPr>
            <p:ph idx="1"/>
          </p:nvPr>
        </p:nvSpPr>
        <p:spPr>
          <a:xfrm>
            <a:off x="457200" y="1600200"/>
            <a:ext cx="8229600" cy="4817985"/>
          </a:xfrm>
        </p:spPr>
        <p:txBody>
          <a:bodyPr>
            <a:normAutofit/>
          </a:bodyPr>
          <a:lstStyle/>
          <a:p>
            <a:pPr marL="514350" indent="-514350">
              <a:buAutoNum type="arabicPeriod"/>
            </a:pPr>
            <a:endParaRPr lang="fr-FR" b="1" dirty="0">
              <a:solidFill>
                <a:schemeClr val="tx1"/>
              </a:solidFill>
            </a:endParaRPr>
          </a:p>
          <a:p>
            <a:pPr marL="514350" indent="-514350" algn="just">
              <a:buAutoNum type="arabicPeriod"/>
            </a:pPr>
            <a:r>
              <a:rPr lang="fr-FR" b="1" dirty="0">
                <a:solidFill>
                  <a:schemeClr val="tx1"/>
                </a:solidFill>
              </a:rPr>
              <a:t>Le PLU de mars 2010</a:t>
            </a:r>
          </a:p>
          <a:p>
            <a:pPr marL="0" indent="0" algn="just">
              <a:buNone/>
            </a:pPr>
            <a:r>
              <a:rPr lang="fr-FR" b="1" dirty="0">
                <a:solidFill>
                  <a:schemeClr val="tx1"/>
                </a:solidFill>
              </a:rPr>
              <a:t>2.  Les réalisations: voirie, construction</a:t>
            </a:r>
          </a:p>
          <a:p>
            <a:pPr marL="0" indent="0" algn="just">
              <a:buNone/>
            </a:pPr>
            <a:r>
              <a:rPr lang="fr-FR" b="1" dirty="0">
                <a:solidFill>
                  <a:schemeClr val="tx1"/>
                </a:solidFill>
              </a:rPr>
              <a:t>3.  L’avenir à court, moyen ou long terme</a:t>
            </a:r>
          </a:p>
          <a:p>
            <a:pPr lvl="2" algn="just"/>
            <a:r>
              <a:rPr lang="fr-FR" b="1" dirty="0"/>
              <a:t>PLH, </a:t>
            </a:r>
            <a:r>
              <a:rPr lang="fr-FR" b="1" dirty="0" err="1"/>
              <a:t>SCoT</a:t>
            </a:r>
            <a:r>
              <a:rPr lang="fr-FR" b="1" dirty="0"/>
              <a:t>, PLU i </a:t>
            </a:r>
          </a:p>
          <a:p>
            <a:pPr lvl="2" algn="just"/>
            <a:r>
              <a:rPr lang="fr-FR" b="1" dirty="0"/>
              <a:t>Les projets à l’étude: </a:t>
            </a:r>
            <a:r>
              <a:rPr lang="fr-FR" b="1" dirty="0" err="1"/>
              <a:t>Naussargues</a:t>
            </a:r>
            <a:r>
              <a:rPr lang="fr-FR" b="1" dirty="0"/>
              <a:t>, </a:t>
            </a:r>
            <a:r>
              <a:rPr lang="fr-FR" b="1" dirty="0" err="1"/>
              <a:t>Courpouiran</a:t>
            </a:r>
            <a:r>
              <a:rPr lang="fr-FR" b="1" dirty="0"/>
              <a:t>, Le Triangle d’or, les périmètres d’études	</a:t>
            </a:r>
            <a:endParaRPr lang="fr-FR" b="1" dirty="0">
              <a:solidFill>
                <a:schemeClr val="tx1"/>
              </a:solidFill>
            </a:endParaRPr>
          </a:p>
        </p:txBody>
      </p:sp>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4000" b="1" dirty="0">
              <a:solidFill>
                <a:srgbClr val="00CC00"/>
              </a:solidFill>
            </a:endParaRP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3</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8229600" cy="1143000"/>
          </a:xfrm>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p:txBody>
          <a:bodyPr>
            <a:normAutofit lnSpcReduction="10000"/>
          </a:bodyPr>
          <a:lstStyle/>
          <a:p>
            <a:pPr algn="just">
              <a:buNone/>
            </a:pPr>
            <a:r>
              <a:rPr lang="fr-FR" sz="2800" b="1" u="sng" dirty="0"/>
              <a:t>4. L’avenir à court, moyen ou long terme: Le PLU i</a:t>
            </a:r>
          </a:p>
          <a:p>
            <a:pPr marL="0" indent="0" algn="just">
              <a:buNone/>
            </a:pPr>
            <a:r>
              <a:rPr lang="fr-FR" sz="2400" dirty="0"/>
              <a:t>	- Le </a:t>
            </a:r>
            <a:r>
              <a:rPr lang="fr-FR" sz="2400" dirty="0" err="1"/>
              <a:t>PLUi</a:t>
            </a:r>
            <a:r>
              <a:rPr lang="fr-FR" sz="2400" dirty="0"/>
              <a:t> également est en cours d’élaboration</a:t>
            </a:r>
          </a:p>
          <a:p>
            <a:pPr marL="0" indent="0" algn="just">
              <a:buNone/>
            </a:pPr>
            <a:r>
              <a:rPr lang="fr-FR" sz="2400" dirty="0"/>
              <a:t>		. Services de la Métropole,</a:t>
            </a:r>
          </a:p>
          <a:p>
            <a:pPr marL="0" indent="0" algn="just">
              <a:buNone/>
            </a:pPr>
            <a:r>
              <a:rPr lang="fr-FR" sz="2400" dirty="0"/>
              <a:t>		. Prestataires extérieurs,</a:t>
            </a:r>
          </a:p>
          <a:p>
            <a:pPr marL="0" indent="0" algn="just">
              <a:buNone/>
            </a:pPr>
            <a:r>
              <a:rPr lang="fr-FR" sz="2400" dirty="0"/>
              <a:t>		.Les 31 communes de MMM.</a:t>
            </a:r>
          </a:p>
          <a:p>
            <a:pPr marL="0" indent="0" algn="just">
              <a:buNone/>
            </a:pPr>
            <a:r>
              <a:rPr lang="fr-FR" sz="2400" dirty="0"/>
              <a:t>	</a:t>
            </a:r>
            <a:r>
              <a:rPr lang="fr-FR" sz="2400" dirty="0">
                <a:solidFill>
                  <a:srgbClr val="FF0000"/>
                </a:solidFill>
              </a:rPr>
              <a:t>- Questions:</a:t>
            </a:r>
          </a:p>
          <a:p>
            <a:pPr marL="457200" lvl="1" indent="0" algn="just">
              <a:buNone/>
            </a:pPr>
            <a:r>
              <a:rPr lang="fr-FR" sz="2400" dirty="0"/>
              <a:t>		. Quel est l’état d’avancement du dossier?</a:t>
            </a:r>
          </a:p>
          <a:p>
            <a:pPr marL="457200" lvl="1" indent="0" algn="just">
              <a:buNone/>
            </a:pPr>
            <a:r>
              <a:rPr lang="fr-FR" sz="2400" dirty="0"/>
              <a:t>		. Quelle est la position de la municipalité dans la discussion sur le contenu de ce futur programme?</a:t>
            </a:r>
          </a:p>
          <a:p>
            <a:pPr marL="457200" lvl="1" indent="0" algn="just">
              <a:buNone/>
            </a:pPr>
            <a:r>
              <a:rPr lang="fr-FR" sz="2400" dirty="0"/>
              <a:t>		 . Avec quels objectifs?</a:t>
            </a:r>
          </a:p>
          <a:p>
            <a:pPr marL="457200" lvl="1" indent="0" algn="just">
              <a:buNone/>
            </a:pPr>
            <a:r>
              <a:rPr lang="fr-FR" sz="2400" dirty="0"/>
              <a:t>		 . Les communes sont-elles consultées?</a:t>
            </a:r>
          </a:p>
          <a:p>
            <a:pPr marL="0" indent="0" algn="just">
              <a:buNone/>
            </a:pPr>
            <a:endParaRPr lang="fr-FR" sz="2400" dirty="0"/>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30</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2443117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600200"/>
            <a:ext cx="8229600" cy="4925144"/>
          </a:xfrm>
        </p:spPr>
        <p:txBody>
          <a:bodyPr>
            <a:normAutofit lnSpcReduction="10000"/>
          </a:bodyPr>
          <a:lstStyle/>
          <a:p>
            <a:pPr algn="just"/>
            <a:r>
              <a:rPr lang="fr-FR" sz="2400" dirty="0"/>
              <a:t>« Une concertation sera organisée pour associer, pendant toute la durée de l’élaboration du projet d’élaboration du </a:t>
            </a:r>
            <a:r>
              <a:rPr lang="fr-FR" sz="2400" dirty="0" err="1"/>
              <a:t>PLUi</a:t>
            </a:r>
            <a:r>
              <a:rPr lang="fr-FR" sz="2400" dirty="0"/>
              <a:t>, les habitants, les associations locales et les autres personnes concernées. »	(</a:t>
            </a:r>
            <a:r>
              <a:rPr lang="fr-FR" sz="2000" i="1" dirty="0"/>
              <a:t>Site de MMM à propos du PLU i</a:t>
            </a:r>
            <a:r>
              <a:rPr lang="fr-FR" sz="2400" dirty="0"/>
              <a:t>)</a:t>
            </a:r>
          </a:p>
          <a:p>
            <a:pPr marL="0" indent="0" algn="just">
              <a:buNone/>
            </a:pPr>
            <a:endParaRPr lang="fr-FR" sz="2400" dirty="0"/>
          </a:p>
          <a:p>
            <a:pPr algn="just"/>
            <a:r>
              <a:rPr lang="fr-FR" sz="2400" b="1" dirty="0"/>
              <a:t>Concertation imposée par le Code de l’Environnement :</a:t>
            </a:r>
          </a:p>
          <a:p>
            <a:pPr lvl="1" algn="just"/>
            <a:r>
              <a:rPr lang="fr-FR" sz="2000" dirty="0"/>
              <a:t>Réforme des procédures de participation du public par l’ordonnance du 3/08/2016 dite « </a:t>
            </a:r>
            <a:r>
              <a:rPr lang="fr-FR" sz="2000" b="1" dirty="0"/>
              <a:t>sur la démocratisation du dialogue environnemental</a:t>
            </a:r>
            <a:r>
              <a:rPr lang="fr-FR" sz="2000" dirty="0"/>
              <a:t> »;</a:t>
            </a:r>
          </a:p>
          <a:p>
            <a:pPr lvl="1" algn="just"/>
            <a:r>
              <a:rPr lang="fr-FR" sz="2000" dirty="0"/>
              <a:t>Décret n° 2017-626 du 25 avril 2017 relatif aux procédures destinées à </a:t>
            </a:r>
            <a:r>
              <a:rPr lang="fr-FR" sz="2000" b="1" dirty="0"/>
              <a:t>assurer l'information et la participation du public </a:t>
            </a:r>
            <a:r>
              <a:rPr lang="fr-FR" sz="2000" dirty="0"/>
              <a:t>à l'élaboration de certaines décisions susceptibles d'avoir une incidence sur l'environnement et modifiant diverses dispositions relatives à l'évaluation environnementale de certains projets, plans et programmes, tels que les SCOT et </a:t>
            </a:r>
            <a:r>
              <a:rPr lang="fr-FR" sz="2000" dirty="0" err="1"/>
              <a:t>PLUi</a:t>
            </a:r>
            <a:r>
              <a:rPr lang="fr-FR" sz="2000" dirty="0"/>
              <a:t>. </a:t>
            </a:r>
          </a:p>
        </p:txBody>
      </p:sp>
      <p:sp>
        <p:nvSpPr>
          <p:cNvPr id="6" name="Espace réservé du numéro de diapositive 5"/>
          <p:cNvSpPr>
            <a:spLocks noGrp="1"/>
          </p:cNvSpPr>
          <p:nvPr>
            <p:ph type="sldNum" sz="quarter" idx="12"/>
          </p:nvPr>
        </p:nvSpPr>
        <p:spPr>
          <a:xfrm>
            <a:off x="6902896" y="6448251"/>
            <a:ext cx="2133600" cy="365125"/>
          </a:xfrm>
        </p:spPr>
        <p:txBody>
          <a:bodyPr/>
          <a:lstStyle/>
          <a:p>
            <a:fld id="{2FB96C3E-3469-483D-9EC1-D56E401DF079}" type="slidenum">
              <a:rPr lang="fr-FR" smtClean="0"/>
              <a:pPr/>
              <a:t>31</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762191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179512" y="1412776"/>
            <a:ext cx="8712968" cy="5040560"/>
          </a:xfrm>
        </p:spPr>
        <p:txBody>
          <a:bodyPr>
            <a:normAutofit fontScale="85000" lnSpcReduction="10000"/>
          </a:bodyPr>
          <a:lstStyle/>
          <a:p>
            <a:pPr marL="457200" lvl="1" indent="0" algn="ctr">
              <a:buNone/>
            </a:pPr>
            <a:r>
              <a:rPr lang="fr-FR" sz="3300" b="1" dirty="0"/>
              <a:t>CONCLUSION</a:t>
            </a:r>
          </a:p>
          <a:p>
            <a:pPr lvl="1" algn="just">
              <a:buFont typeface="Arial" panose="020B0604020202020204" pitchFamily="34" charset="0"/>
              <a:buChar char="•"/>
            </a:pPr>
            <a:r>
              <a:rPr lang="fr-FR" u="sng" dirty="0"/>
              <a:t>Deux reproches</a:t>
            </a:r>
            <a:r>
              <a:rPr lang="fr-FR" dirty="0"/>
              <a:t>:</a:t>
            </a:r>
          </a:p>
          <a:p>
            <a:pPr marL="457200" lvl="1" indent="0" algn="just">
              <a:buNone/>
            </a:pPr>
            <a:r>
              <a:rPr lang="fr-FR" sz="2400" dirty="0"/>
              <a:t>1.    Participer à </a:t>
            </a:r>
            <a:r>
              <a:rPr lang="fr-FR" sz="2400" b="1" dirty="0"/>
              <a:t>l’aggravation de " L’enfer de l’ouest ", </a:t>
            </a:r>
            <a:r>
              <a:rPr lang="fr-FR" sz="2400" dirty="0"/>
              <a:t>en ne remettant pas en cause les PLH 2007-2012 et 2013-2018 	et en poursuivant la politique  immobilière de la précédente municipalité, alors  que les réseaux viaire et  de transport en commun n’évoluent pas.</a:t>
            </a:r>
          </a:p>
          <a:p>
            <a:pPr marL="914400" lvl="1" indent="-457200" algn="just">
              <a:buAutoNum type="arabicPeriod" startAt="2"/>
            </a:pPr>
            <a:r>
              <a:rPr lang="fr-FR" sz="2400" dirty="0"/>
              <a:t>Ne </a:t>
            </a:r>
            <a:r>
              <a:rPr lang="fr-FR" sz="2400" b="1" dirty="0"/>
              <a:t>pas avoir tenu les engagements</a:t>
            </a:r>
            <a:r>
              <a:rPr lang="fr-FR" sz="2400" dirty="0"/>
              <a:t> pris en matière d’information et de concertation, sur ce sujet important que constitue l’urbanisme.</a:t>
            </a:r>
          </a:p>
          <a:p>
            <a:pPr marL="971550" lvl="1" indent="-514350" algn="just">
              <a:buNone/>
            </a:pPr>
            <a:endParaRPr lang="fr-FR" dirty="0"/>
          </a:p>
          <a:p>
            <a:pPr lvl="1" algn="just">
              <a:buFont typeface="Arial" panose="020B0604020202020204" pitchFamily="34" charset="0"/>
              <a:buChar char="•"/>
            </a:pPr>
            <a:r>
              <a:rPr lang="fr-FR" u="sng" dirty="0"/>
              <a:t>Trois espoirs:</a:t>
            </a:r>
          </a:p>
          <a:p>
            <a:pPr marL="914400" lvl="1" indent="-457200" algn="just">
              <a:buAutoNum type="arabicPeriod"/>
            </a:pPr>
            <a:r>
              <a:rPr lang="fr-FR" sz="2400" dirty="0"/>
              <a:t>Que le PLH, en cours de préparation, soit négocié </a:t>
            </a:r>
            <a:r>
              <a:rPr lang="fr-FR" sz="2400" b="1" dirty="0"/>
              <a:t>au plus juste</a:t>
            </a:r>
            <a:r>
              <a:rPr lang="fr-FR" sz="2400" dirty="0"/>
              <a:t>.</a:t>
            </a:r>
          </a:p>
          <a:p>
            <a:pPr marL="914400" lvl="1" indent="-457200" algn="just">
              <a:buAutoNum type="arabicPeriod"/>
            </a:pPr>
            <a:r>
              <a:rPr lang="fr-FR" sz="2400" dirty="0"/>
              <a:t>Que dans le cadre du PLU i ou par toute autre voie, </a:t>
            </a:r>
            <a:r>
              <a:rPr lang="fr-FR" sz="2400" b="1" dirty="0"/>
              <a:t>des secteurs d’activité soient implantés sur le territoire de la commune</a:t>
            </a:r>
            <a:r>
              <a:rPr lang="fr-FR" sz="2400" dirty="0"/>
              <a:t>.</a:t>
            </a:r>
          </a:p>
          <a:p>
            <a:pPr marL="914400" lvl="1" indent="-457200" algn="just">
              <a:buAutoNum type="arabicPeriod"/>
            </a:pPr>
            <a:r>
              <a:rPr lang="fr-FR" sz="2400" dirty="0"/>
              <a:t>Que soit effectivement </a:t>
            </a:r>
            <a:r>
              <a:rPr lang="fr-FR" sz="2400" b="1" dirty="0"/>
              <a:t>mis en application l’engagement initial de concertation</a:t>
            </a:r>
            <a:r>
              <a:rPr lang="fr-FR" sz="2400" dirty="0"/>
              <a:t>  avec les habitants.</a:t>
            </a:r>
          </a:p>
          <a:p>
            <a:pPr marL="457200" lvl="1" indent="0" algn="just">
              <a:buNone/>
            </a:pPr>
            <a:endParaRPr lang="fr-FR" dirty="0"/>
          </a:p>
          <a:p>
            <a:pPr marL="971550" lvl="1" indent="-514350" algn="just">
              <a:buFont typeface="+mj-lt"/>
              <a:buAutoNum type="arabicPeriod"/>
            </a:pPr>
            <a:endParaRPr lang="fr-FR" dirty="0"/>
          </a:p>
        </p:txBody>
      </p:sp>
      <p:sp>
        <p:nvSpPr>
          <p:cNvPr id="6" name="Espace réservé du numéro de diapositive 5"/>
          <p:cNvSpPr>
            <a:spLocks noGrp="1"/>
          </p:cNvSpPr>
          <p:nvPr>
            <p:ph type="sldNum" sz="quarter" idx="12"/>
          </p:nvPr>
        </p:nvSpPr>
        <p:spPr>
          <a:xfrm>
            <a:off x="6974904" y="6448251"/>
            <a:ext cx="2133600" cy="365125"/>
          </a:xfrm>
        </p:spPr>
        <p:txBody>
          <a:bodyPr/>
          <a:lstStyle/>
          <a:p>
            <a:fld id="{2FB96C3E-3469-483D-9EC1-D56E401DF079}" type="slidenum">
              <a:rPr lang="fr-FR" smtClean="0"/>
              <a:pPr/>
              <a:t>32</a:t>
            </a:fld>
            <a:endParaRPr lang="fr-FR"/>
          </a:p>
        </p:txBody>
      </p:sp>
      <p:sp>
        <p:nvSpPr>
          <p:cNvPr id="7"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3042536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3" name="Sous-titre 2"/>
          <p:cNvSpPr>
            <a:spLocks noGrp="1"/>
          </p:cNvSpPr>
          <p:nvPr>
            <p:ph idx="1"/>
          </p:nvPr>
        </p:nvSpPr>
        <p:spPr>
          <a:xfrm>
            <a:off x="457200" y="2060847"/>
            <a:ext cx="8229600" cy="1800201"/>
          </a:xfrm>
        </p:spPr>
        <p:txBody>
          <a:bodyPr>
            <a:noAutofit/>
          </a:bodyPr>
          <a:lstStyle/>
          <a:p>
            <a:pPr marL="514350" indent="-514350" algn="ctr">
              <a:buNone/>
            </a:pPr>
            <a:r>
              <a:rPr lang="fr-FR" sz="4000" b="1" dirty="0">
                <a:solidFill>
                  <a:srgbClr val="00CC00"/>
                </a:solidFill>
              </a:rPr>
              <a:t>Merci de votre attention</a:t>
            </a:r>
          </a:p>
          <a:p>
            <a:pPr marL="514350" indent="-514350" algn="ctr">
              <a:buNone/>
            </a:pPr>
            <a:endParaRPr lang="fr-FR" sz="4000" b="1" dirty="0">
              <a:solidFill>
                <a:srgbClr val="00CC00"/>
              </a:solidFill>
            </a:endParaRPr>
          </a:p>
          <a:p>
            <a:pPr marL="514350" indent="-514350" algn="ctr">
              <a:buNone/>
            </a:pPr>
            <a:r>
              <a:rPr lang="fr-FR" sz="4000" b="1" dirty="0">
                <a:solidFill>
                  <a:srgbClr val="00CC00"/>
                </a:solidFill>
              </a:rPr>
              <a:t>Place aux échanges</a:t>
            </a: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33</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4000" b="1" dirty="0">
              <a:solidFill>
                <a:srgbClr val="00CC00"/>
              </a:solidFill>
            </a:endParaRPr>
          </a:p>
        </p:txBody>
      </p:sp>
      <p:sp>
        <p:nvSpPr>
          <p:cNvPr id="3" name="Sous-titre 2"/>
          <p:cNvSpPr>
            <a:spLocks noGrp="1"/>
          </p:cNvSpPr>
          <p:nvPr>
            <p:ph idx="1"/>
          </p:nvPr>
        </p:nvSpPr>
        <p:spPr>
          <a:xfrm>
            <a:off x="457200" y="1600200"/>
            <a:ext cx="8229600" cy="4817985"/>
          </a:xfrm>
        </p:spPr>
        <p:txBody>
          <a:bodyPr>
            <a:normAutofit/>
          </a:bodyPr>
          <a:lstStyle/>
          <a:p>
            <a:pPr marL="514350" indent="-514350">
              <a:buAutoNum type="arabicPeriod"/>
            </a:pPr>
            <a:endParaRPr lang="fr-FR" b="1" dirty="0">
              <a:solidFill>
                <a:schemeClr val="tx1"/>
              </a:solidFill>
            </a:endParaRPr>
          </a:p>
          <a:p>
            <a:pPr marL="514350" indent="-514350" algn="just">
              <a:buAutoNum type="arabicPeriod"/>
            </a:pPr>
            <a:r>
              <a:rPr lang="fr-FR" sz="4000" b="1" dirty="0">
                <a:solidFill>
                  <a:srgbClr val="FF0000"/>
                </a:solidFill>
              </a:rPr>
              <a:t>Le PLU de mars 2010</a:t>
            </a:r>
          </a:p>
          <a:p>
            <a:pPr marL="514350" indent="-514350" algn="just">
              <a:buAutoNum type="arabicPeriod"/>
            </a:pPr>
            <a:endParaRPr lang="fr-FR" b="1" dirty="0">
              <a:solidFill>
                <a:schemeClr val="tx1"/>
              </a:solidFill>
            </a:endParaRPr>
          </a:p>
          <a:p>
            <a:pPr marL="514350" indent="-514350" algn="just">
              <a:buAutoNum type="arabicPeriod"/>
            </a:pPr>
            <a:r>
              <a:rPr lang="fr-FR" b="1" dirty="0">
                <a:solidFill>
                  <a:schemeClr val="tx1"/>
                </a:solidFill>
              </a:rPr>
              <a:t>Les réalisations: voirie, construction</a:t>
            </a:r>
          </a:p>
          <a:p>
            <a:pPr marL="514350" indent="-514350" algn="just">
              <a:buAutoNum type="arabicPeriod"/>
            </a:pPr>
            <a:r>
              <a:rPr lang="fr-FR" b="1" dirty="0">
                <a:solidFill>
                  <a:schemeClr val="tx1"/>
                </a:solidFill>
              </a:rPr>
              <a:t>L’avenir à court, moyen ou long terme</a:t>
            </a:r>
          </a:p>
          <a:p>
            <a:pPr lvl="2" algn="just"/>
            <a:r>
              <a:rPr lang="fr-FR" b="1" dirty="0"/>
              <a:t>PLH, </a:t>
            </a:r>
            <a:r>
              <a:rPr lang="fr-FR" b="1" dirty="0" err="1"/>
              <a:t>SCoT</a:t>
            </a:r>
            <a:r>
              <a:rPr lang="fr-FR" b="1" dirty="0"/>
              <a:t>, PLU i </a:t>
            </a:r>
          </a:p>
          <a:p>
            <a:pPr lvl="2" algn="just"/>
            <a:r>
              <a:rPr lang="fr-FR" b="1" dirty="0"/>
              <a:t>Les projets à l’étude: </a:t>
            </a:r>
            <a:r>
              <a:rPr lang="fr-FR" b="1" dirty="0" err="1"/>
              <a:t>Naussargues</a:t>
            </a:r>
            <a:r>
              <a:rPr lang="fr-FR" b="1" dirty="0"/>
              <a:t>, </a:t>
            </a:r>
            <a:r>
              <a:rPr lang="fr-FR" b="1" dirty="0" err="1"/>
              <a:t>Courpouiran</a:t>
            </a:r>
            <a:r>
              <a:rPr lang="fr-FR" b="1" dirty="0"/>
              <a:t>, Le Triangle d’or, les périmètres d’études	</a:t>
            </a:r>
            <a:endParaRPr lang="fr-FR" b="1" dirty="0">
              <a:solidFill>
                <a:schemeClr val="tx1"/>
              </a:solidFill>
            </a:endParaRP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4</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8229600" cy="1143000"/>
          </a:xfrm>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340768"/>
            <a:ext cx="8229600" cy="5040560"/>
          </a:xfrm>
        </p:spPr>
        <p:txBody>
          <a:bodyPr>
            <a:normAutofit fontScale="85000" lnSpcReduction="20000"/>
          </a:bodyPr>
          <a:lstStyle/>
          <a:p>
            <a:pPr marL="514350" indent="-514350">
              <a:buAutoNum type="arabicPeriod"/>
            </a:pPr>
            <a:r>
              <a:rPr lang="fr-FR" sz="3300" u="sng" dirty="0"/>
              <a:t>Le PLU de 2010 </a:t>
            </a:r>
            <a:r>
              <a:rPr lang="fr-FR" sz="2800" u="sng" dirty="0"/>
              <a:t>(Extraits)</a:t>
            </a:r>
          </a:p>
          <a:p>
            <a:pPr marL="0" indent="0" algn="just">
              <a:buNone/>
            </a:pPr>
            <a:r>
              <a:rPr lang="fr-FR" dirty="0"/>
              <a:t>	</a:t>
            </a:r>
            <a:r>
              <a:rPr lang="fr-FR" sz="2400" dirty="0"/>
              <a:t>- </a:t>
            </a:r>
            <a:r>
              <a:rPr lang="fr-FR" sz="2400" b="1" dirty="0"/>
              <a:t>un développement urbain équilibré et réparti sur des secteurs stratégiques du territoire communal </a:t>
            </a:r>
            <a:r>
              <a:rPr lang="fr-FR" sz="2400" dirty="0"/>
              <a:t>(</a:t>
            </a:r>
            <a:r>
              <a:rPr lang="fr-FR" sz="2400" dirty="0" err="1"/>
              <a:t>Caunelle</a:t>
            </a:r>
            <a:r>
              <a:rPr lang="fr-FR" sz="2400" dirty="0"/>
              <a:t>, </a:t>
            </a:r>
            <a:r>
              <a:rPr lang="fr-FR" sz="2400" dirty="0" err="1"/>
              <a:t>Fontcaude</a:t>
            </a:r>
            <a:r>
              <a:rPr lang="fr-FR" sz="2400" dirty="0"/>
              <a:t>,</a:t>
            </a:r>
            <a:r>
              <a:rPr lang="fr-FR" sz="2400" b="1" dirty="0"/>
              <a:t> </a:t>
            </a:r>
            <a:r>
              <a:rPr lang="fr-FR" sz="2400" dirty="0" err="1"/>
              <a:t>Courpouiran</a:t>
            </a:r>
            <a:r>
              <a:rPr lang="fr-FR" sz="2400" dirty="0"/>
              <a:t>),</a:t>
            </a:r>
          </a:p>
          <a:p>
            <a:pPr marL="0" indent="0" algn="just">
              <a:buNone/>
            </a:pPr>
            <a:r>
              <a:rPr lang="fr-FR" sz="2400" dirty="0"/>
              <a:t>	- </a:t>
            </a:r>
            <a:r>
              <a:rPr lang="fr-FR" sz="2400" b="1" dirty="0"/>
              <a:t>un phasage de l'urbanisation prenant en compte les équipements à réaliser </a:t>
            </a:r>
            <a:r>
              <a:rPr lang="fr-FR" sz="2400" dirty="0"/>
              <a:t>(assainissement, </a:t>
            </a:r>
            <a:r>
              <a:rPr lang="fr-FR" sz="2400" b="1" dirty="0"/>
              <a:t>voirie de desserte</a:t>
            </a:r>
            <a:r>
              <a:rPr lang="fr-FR" sz="2400" dirty="0"/>
              <a:t>, </a:t>
            </a:r>
            <a:r>
              <a:rPr lang="fr-FR" sz="2400" dirty="0" err="1"/>
              <a:t>etc</a:t>
            </a:r>
            <a:r>
              <a:rPr lang="fr-FR" sz="2400" dirty="0"/>
              <a:t>) </a:t>
            </a:r>
          </a:p>
          <a:p>
            <a:pPr marL="0" indent="0" algn="just">
              <a:buNone/>
            </a:pPr>
            <a:r>
              <a:rPr lang="fr-FR" sz="2400" dirty="0"/>
              <a:t> 	- Le projet urbain de</a:t>
            </a:r>
            <a:r>
              <a:rPr lang="fr-FR" sz="2400" b="1" dirty="0"/>
              <a:t> </a:t>
            </a:r>
            <a:r>
              <a:rPr lang="fr-FR" sz="2400" b="1" dirty="0" err="1"/>
              <a:t>Caunelle</a:t>
            </a:r>
            <a:r>
              <a:rPr lang="fr-FR" sz="2400" b="1" dirty="0"/>
              <a:t> </a:t>
            </a:r>
            <a:r>
              <a:rPr lang="fr-FR" sz="2400" dirty="0"/>
              <a:t>représente environ </a:t>
            </a:r>
            <a:r>
              <a:rPr lang="fr-FR" sz="2400" b="1" dirty="0"/>
              <a:t>1 300 logements</a:t>
            </a:r>
          </a:p>
          <a:p>
            <a:pPr marL="0" indent="0" algn="just">
              <a:buNone/>
            </a:pPr>
            <a:r>
              <a:rPr lang="fr-FR" sz="2400" b="1" dirty="0"/>
              <a:t>	- </a:t>
            </a:r>
            <a:r>
              <a:rPr lang="fr-FR" sz="2400" dirty="0"/>
              <a:t>On observe </a:t>
            </a:r>
            <a:r>
              <a:rPr lang="fr-FR" sz="2400" b="1" dirty="0"/>
              <a:t>des mouvements pendulaires particulièrement marqués </a:t>
            </a:r>
            <a:r>
              <a:rPr lang="fr-FR" sz="2400" dirty="0"/>
              <a:t>sur les principales voies de la commune, liés aux flux domicile / travail :</a:t>
            </a:r>
          </a:p>
          <a:p>
            <a:pPr marL="0" indent="0" algn="just">
              <a:buNone/>
            </a:pPr>
            <a:r>
              <a:rPr lang="fr-FR" sz="2400" dirty="0"/>
              <a:t>	- </a:t>
            </a:r>
            <a:r>
              <a:rPr lang="fr-FR" sz="2400" b="1" dirty="0"/>
              <a:t>sur l'A750, entre 1 800 et 2 000 </a:t>
            </a:r>
            <a:r>
              <a:rPr lang="fr-FR" sz="2400" b="1" dirty="0" err="1"/>
              <a:t>véh</a:t>
            </a:r>
            <a:r>
              <a:rPr lang="fr-FR" sz="2400" b="1" dirty="0"/>
              <a:t>/h en direction de Montpellier </a:t>
            </a:r>
            <a:r>
              <a:rPr lang="fr-FR" sz="2400" dirty="0"/>
              <a:t>à l'heure de pointe du matin (HPM),</a:t>
            </a:r>
          </a:p>
          <a:p>
            <a:pPr marL="0" indent="0" algn="just">
              <a:buNone/>
            </a:pPr>
            <a:r>
              <a:rPr lang="fr-FR" sz="2400" dirty="0"/>
              <a:t>	- </a:t>
            </a:r>
            <a:r>
              <a:rPr lang="fr-FR" sz="2400" b="1" dirty="0"/>
              <a:t>sur le contournement de Montpellier, près de 2 300 </a:t>
            </a:r>
            <a:r>
              <a:rPr lang="fr-FR" sz="2400" b="1" dirty="0" err="1"/>
              <a:t>véh</a:t>
            </a:r>
            <a:r>
              <a:rPr lang="fr-FR" sz="2400" b="1" dirty="0"/>
              <a:t>/h vers Montpellier </a:t>
            </a:r>
            <a:r>
              <a:rPr lang="fr-FR" sz="2400" dirty="0"/>
              <a:t>à l'HPM.</a:t>
            </a:r>
          </a:p>
          <a:p>
            <a:pPr marL="0" indent="0" algn="just">
              <a:buNone/>
            </a:pPr>
            <a:r>
              <a:rPr lang="fr-FR" sz="2400" dirty="0"/>
              <a:t> 	- </a:t>
            </a:r>
            <a:r>
              <a:rPr lang="fr-FR" sz="2400" b="1" dirty="0"/>
              <a:t>La route de Lodève supporte également un trafic important :</a:t>
            </a:r>
          </a:p>
          <a:p>
            <a:pPr marL="0" indent="0" algn="just">
              <a:buFont typeface="Wingdings" pitchFamily="2" charset="2"/>
              <a:buChar char="§"/>
            </a:pPr>
            <a:r>
              <a:rPr lang="fr-FR" sz="2400" dirty="0"/>
              <a:t> </a:t>
            </a:r>
            <a:r>
              <a:rPr lang="fr-FR" sz="2100" b="1" dirty="0"/>
              <a:t>1</a:t>
            </a:r>
            <a:r>
              <a:rPr lang="fr-FR" sz="2400" b="1" dirty="0"/>
              <a:t> </a:t>
            </a:r>
            <a:r>
              <a:rPr lang="fr-FR" sz="2100" b="1" dirty="0"/>
              <a:t>400</a:t>
            </a:r>
            <a:r>
              <a:rPr lang="fr-FR" sz="2400" b="1" dirty="0"/>
              <a:t> </a:t>
            </a:r>
            <a:r>
              <a:rPr lang="fr-FR" sz="2100" b="1" dirty="0" err="1"/>
              <a:t>véh</a:t>
            </a:r>
            <a:r>
              <a:rPr lang="fr-FR" sz="2100" b="1" dirty="0"/>
              <a:t>/h </a:t>
            </a:r>
            <a:r>
              <a:rPr lang="fr-FR" sz="2100" dirty="0"/>
              <a:t>en direction de Montpellier au niveau du pont de la </a:t>
            </a:r>
            <a:r>
              <a:rPr lang="fr-FR" sz="2100" dirty="0" err="1"/>
              <a:t>Mosson</a:t>
            </a:r>
            <a:r>
              <a:rPr lang="fr-FR" sz="2100" dirty="0"/>
              <a:t> (HPM) </a:t>
            </a:r>
          </a:p>
          <a:p>
            <a:pPr marL="0" indent="0" algn="just">
              <a:buFont typeface="Wingdings" pitchFamily="2" charset="2"/>
              <a:buChar char="§"/>
            </a:pPr>
            <a:r>
              <a:rPr lang="fr-FR" sz="2100" b="1" dirty="0"/>
              <a:t> 1 350 </a:t>
            </a:r>
            <a:r>
              <a:rPr lang="fr-FR" sz="2100" b="1" dirty="0" err="1"/>
              <a:t>véh</a:t>
            </a:r>
            <a:r>
              <a:rPr lang="fr-FR" sz="2100" b="1" dirty="0"/>
              <a:t>/h </a:t>
            </a:r>
            <a:r>
              <a:rPr lang="fr-FR" sz="2100" dirty="0"/>
              <a:t>en direction de </a:t>
            </a:r>
            <a:r>
              <a:rPr lang="fr-FR" sz="2100" dirty="0" err="1"/>
              <a:t>Juvignac</a:t>
            </a:r>
            <a:r>
              <a:rPr lang="fr-FR" sz="2100" dirty="0"/>
              <a:t> au niveau du pont de la </a:t>
            </a:r>
            <a:r>
              <a:rPr lang="fr-FR" sz="2100" dirty="0" err="1"/>
              <a:t>Mosson</a:t>
            </a:r>
            <a:r>
              <a:rPr lang="fr-FR" sz="2100" dirty="0"/>
              <a:t> (HPS).</a:t>
            </a:r>
          </a:p>
        </p:txBody>
      </p:sp>
      <p:sp>
        <p:nvSpPr>
          <p:cNvPr id="6" name="Espace réservé du numéro de diapositive 5"/>
          <p:cNvSpPr>
            <a:spLocks noGrp="1"/>
          </p:cNvSpPr>
          <p:nvPr>
            <p:ph type="sldNum" sz="quarter" idx="12"/>
          </p:nvPr>
        </p:nvSpPr>
        <p:spPr>
          <a:xfrm>
            <a:off x="8522096" y="6448251"/>
            <a:ext cx="442392" cy="365125"/>
          </a:xfrm>
        </p:spPr>
        <p:txBody>
          <a:bodyPr/>
          <a:lstStyle/>
          <a:p>
            <a:fld id="{2FB96C3E-3469-483D-9EC1-D56E401DF079}" type="slidenum">
              <a:rPr lang="fr-FR" smtClean="0"/>
              <a:pPr/>
              <a:t>5</a:t>
            </a:fld>
            <a:endParaRPr lang="fr-FR" dirty="0"/>
          </a:p>
        </p:txBody>
      </p:sp>
      <p:sp>
        <p:nvSpPr>
          <p:cNvPr id="7"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8"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876770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600200"/>
            <a:ext cx="8229600" cy="4709120"/>
          </a:xfrm>
        </p:spPr>
        <p:txBody>
          <a:bodyPr/>
          <a:lstStyle/>
          <a:p>
            <a:pPr marL="514350" indent="-514350">
              <a:buAutoNum type="arabicPeriod"/>
            </a:pPr>
            <a:r>
              <a:rPr lang="fr-FR" sz="2800" u="sng" dirty="0"/>
              <a:t>Le PLU de 2010 </a:t>
            </a:r>
            <a:r>
              <a:rPr lang="fr-FR" sz="2400" u="sng" dirty="0"/>
              <a:t>(Extraits)</a:t>
            </a:r>
          </a:p>
          <a:p>
            <a:pPr marL="457200" indent="-457200">
              <a:buNone/>
            </a:pPr>
            <a:r>
              <a:rPr lang="fr-FR" sz="2400" dirty="0"/>
              <a:t>		</a:t>
            </a:r>
            <a:r>
              <a:rPr lang="fr-FR" sz="2000" dirty="0"/>
              <a:t>- </a:t>
            </a:r>
            <a:r>
              <a:rPr lang="fr-FR" sz="2000" b="1" i="1" dirty="0"/>
              <a:t> </a:t>
            </a:r>
            <a:r>
              <a:rPr lang="fr-FR" sz="2000" b="1" dirty="0"/>
              <a:t>À l’horizon 2017/2018</a:t>
            </a:r>
            <a:r>
              <a:rPr lang="fr-FR" sz="2000" dirty="0"/>
              <a:t>, le prolongement et raccordement de l’A750/RN109 sur l’A9 via le </a:t>
            </a:r>
            <a:r>
              <a:rPr lang="fr-FR" sz="2000" b="1" dirty="0"/>
              <a:t>Contournement Ouest</a:t>
            </a:r>
            <a:r>
              <a:rPr lang="fr-FR" sz="2000" dirty="0"/>
              <a:t> </a:t>
            </a:r>
            <a:r>
              <a:rPr lang="fr-FR" sz="2000" b="1" dirty="0"/>
              <a:t>de Montpellier (COM) </a:t>
            </a:r>
            <a:r>
              <a:rPr lang="fr-FR" sz="2000" dirty="0"/>
              <a:t>est prévu. </a:t>
            </a:r>
          </a:p>
          <a:p>
            <a:pPr marL="0" indent="0">
              <a:buNone/>
            </a:pPr>
            <a:r>
              <a:rPr lang="fr-FR" sz="2000" dirty="0"/>
              <a:t>	- La </a:t>
            </a:r>
            <a:r>
              <a:rPr lang="fr-FR" sz="2000" b="1" dirty="0"/>
              <a:t>Liaison Intercommunale à l’Ouest de Montpellier </a:t>
            </a:r>
            <a:r>
              <a:rPr lang="fr-FR" sz="2000" dirty="0"/>
              <a:t>permettra la desserte de plusieurs communes aujourd’hui reliées à Montpellier par des pénétrantes souvent saturées… </a:t>
            </a:r>
            <a:r>
              <a:rPr lang="fr-FR" sz="2000" b="1" dirty="0"/>
              <a:t>La mise en service de la LICOM est prévue fin 2012.</a:t>
            </a:r>
          </a:p>
          <a:p>
            <a:pPr marL="0" indent="0">
              <a:buNone/>
            </a:pPr>
            <a:r>
              <a:rPr lang="fr-FR" sz="2000" b="1" dirty="0"/>
              <a:t>	- </a:t>
            </a:r>
            <a:r>
              <a:rPr lang="fr-FR" sz="2000" dirty="0"/>
              <a:t>La prochaine arrivée du tramway sur la commune va permettre de répondre directement à … la diminution du trafic automobile!!!</a:t>
            </a:r>
          </a:p>
          <a:p>
            <a:pPr marL="0" indent="0">
              <a:buNone/>
            </a:pPr>
            <a:r>
              <a:rPr lang="fr-FR" sz="2000" b="1" dirty="0"/>
              <a:t>Le projet de développement de la ville supposait une évolution radicale des voies de circulation, déjà largement saturées et insuffisantes, avec un trafic routier responsable de la très grande majorité des émissions de polluants.</a:t>
            </a:r>
          </a:p>
          <a:p>
            <a:pPr marL="0" indent="0">
              <a:buNone/>
            </a:pPr>
            <a:endParaRPr lang="fr-FR" dirty="0"/>
          </a:p>
          <a:p>
            <a:pPr marL="0" indent="0">
              <a:buNone/>
            </a:pPr>
            <a:endParaRPr lang="fr-FR" dirty="0"/>
          </a:p>
        </p:txBody>
      </p:sp>
      <p:sp>
        <p:nvSpPr>
          <p:cNvPr id="6" name="Espace réservé du numéro de diapositive 5"/>
          <p:cNvSpPr>
            <a:spLocks noGrp="1"/>
          </p:cNvSpPr>
          <p:nvPr>
            <p:ph type="sldNum" sz="quarter" idx="12"/>
          </p:nvPr>
        </p:nvSpPr>
        <p:spPr>
          <a:xfrm>
            <a:off x="6830888" y="6448251"/>
            <a:ext cx="2133600" cy="365125"/>
          </a:xfrm>
        </p:spPr>
        <p:txBody>
          <a:bodyPr/>
          <a:lstStyle/>
          <a:p>
            <a:fld id="{2FB96C3E-3469-483D-9EC1-D56E401DF079}" type="slidenum">
              <a:rPr lang="fr-FR" smtClean="0"/>
              <a:pPr/>
              <a:t>6</a:t>
            </a:fld>
            <a:endParaRPr lang="fr-FR" dirty="0"/>
          </a:p>
        </p:txBody>
      </p:sp>
      <p:sp>
        <p:nvSpPr>
          <p:cNvPr id="7" name="Rectangle 6"/>
          <p:cNvSpPr/>
          <p:nvPr/>
        </p:nvSpPr>
        <p:spPr>
          <a:xfrm>
            <a:off x="539552" y="5157192"/>
            <a:ext cx="7992888" cy="936104"/>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fr-FR" sz="2000" b="1" dirty="0"/>
              <a:t>Le schéma de développement de la ville supposait une évolution préalable ou concomitante des infrastructures de voirie et de transport en commun,  aujourd’hui très loin d’être réalisée.</a:t>
            </a:r>
          </a:p>
        </p:txBody>
      </p:sp>
      <p:sp>
        <p:nvSpPr>
          <p:cNvPr id="8"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9"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402477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3200" dirty="0"/>
          </a:p>
        </p:txBody>
      </p:sp>
      <p:sp>
        <p:nvSpPr>
          <p:cNvPr id="3" name="Espace réservé du contenu 2"/>
          <p:cNvSpPr>
            <a:spLocks noGrp="1"/>
          </p:cNvSpPr>
          <p:nvPr>
            <p:ph idx="1"/>
          </p:nvPr>
        </p:nvSpPr>
        <p:spPr>
          <a:xfrm>
            <a:off x="457200" y="1412776"/>
            <a:ext cx="8229600" cy="4896544"/>
          </a:xfrm>
        </p:spPr>
        <p:txBody>
          <a:bodyPr>
            <a:normAutofit lnSpcReduction="10000"/>
          </a:bodyPr>
          <a:lstStyle/>
          <a:p>
            <a:pPr marL="514350" indent="-514350" algn="just">
              <a:buAutoNum type="arabicPeriod"/>
            </a:pPr>
            <a:r>
              <a:rPr lang="fr-FR" sz="2800" u="sng" dirty="0"/>
              <a:t>Le PLU de 2010 </a:t>
            </a:r>
            <a:r>
              <a:rPr lang="fr-FR" sz="2400" dirty="0"/>
              <a:t>	…n’a pas été respecté</a:t>
            </a:r>
          </a:p>
          <a:p>
            <a:pPr marL="457200" indent="-457200" algn="just">
              <a:buNone/>
            </a:pPr>
            <a:endParaRPr lang="fr-FR" sz="2400" dirty="0"/>
          </a:p>
          <a:p>
            <a:pPr algn="just">
              <a:buFontTx/>
              <a:buChar char="-"/>
            </a:pPr>
            <a:r>
              <a:rPr lang="fr-FR" sz="2400" b="1" u="sng" dirty="0"/>
              <a:t>Le développement n’a pas été équilibré</a:t>
            </a:r>
            <a:r>
              <a:rPr lang="fr-FR" sz="2400" dirty="0"/>
              <a:t>: </a:t>
            </a:r>
          </a:p>
          <a:p>
            <a:pPr marL="0" indent="0" algn="just">
              <a:buNone/>
            </a:pPr>
            <a:r>
              <a:rPr lang="fr-FR" sz="2400" dirty="0"/>
              <a:t>	Le nombre de logements a augmenté de façon 	spectaculaire et beaucoup trop importante</a:t>
            </a:r>
          </a:p>
          <a:p>
            <a:pPr marL="0" indent="0" algn="just">
              <a:buNone/>
            </a:pPr>
            <a:endParaRPr lang="fr-FR" sz="2400" dirty="0"/>
          </a:p>
          <a:p>
            <a:pPr algn="just">
              <a:buFontTx/>
              <a:buChar char="-"/>
            </a:pPr>
            <a:r>
              <a:rPr lang="fr-FR" sz="2400" b="1" u="sng" dirty="0"/>
              <a:t>Le phasage n’a pas été respecté </a:t>
            </a:r>
            <a:r>
              <a:rPr lang="fr-FR" sz="2400" dirty="0"/>
              <a:t>:</a:t>
            </a:r>
          </a:p>
          <a:p>
            <a:pPr marL="0" indent="0" algn="just">
              <a:buNone/>
            </a:pPr>
            <a:r>
              <a:rPr lang="fr-FR" sz="2400" dirty="0"/>
              <a:t>	La voirie n’a pas évolué ou si peu… </a:t>
            </a:r>
          </a:p>
          <a:p>
            <a:pPr marL="0" indent="0" algn="just">
              <a:buNone/>
            </a:pPr>
            <a:endParaRPr lang="fr-FR" sz="2400" dirty="0"/>
          </a:p>
          <a:p>
            <a:pPr algn="just">
              <a:buFontTx/>
              <a:buChar char="-"/>
            </a:pPr>
            <a:r>
              <a:rPr lang="fr-FR" sz="2400" b="1" u="sng" dirty="0"/>
              <a:t>Où en sont les chiffres relatifs à la circulation?</a:t>
            </a:r>
          </a:p>
          <a:p>
            <a:pPr marL="0" indent="0" algn="just">
              <a:buNone/>
            </a:pPr>
            <a:r>
              <a:rPr lang="fr-FR" sz="2400" dirty="0"/>
              <a:t>	Des comptages avaient été annoncés en 2016.</a:t>
            </a:r>
          </a:p>
          <a:p>
            <a:pPr marL="0" indent="0" algn="just">
              <a:buNone/>
            </a:pPr>
            <a:r>
              <a:rPr lang="fr-FR" sz="2400" dirty="0"/>
              <a:t>	Ont-ils été réalisés? Sous quelle forme? Quels résultats?</a:t>
            </a:r>
          </a:p>
          <a:p>
            <a:pPr marL="0" indent="0" algn="just">
              <a:buNone/>
            </a:pPr>
            <a:endParaRPr lang="fr-FR" dirty="0"/>
          </a:p>
        </p:txBody>
      </p:sp>
      <p:sp>
        <p:nvSpPr>
          <p:cNvPr id="6" name="Espace réservé du numéro de diapositive 5"/>
          <p:cNvSpPr>
            <a:spLocks noGrp="1"/>
          </p:cNvSpPr>
          <p:nvPr>
            <p:ph type="sldNum" sz="quarter" idx="12"/>
          </p:nvPr>
        </p:nvSpPr>
        <p:spPr>
          <a:xfrm>
            <a:off x="6758880" y="6448251"/>
            <a:ext cx="2133600" cy="365125"/>
          </a:xfrm>
        </p:spPr>
        <p:txBody>
          <a:bodyPr/>
          <a:lstStyle/>
          <a:p>
            <a:fld id="{2FB96C3E-3469-483D-9EC1-D56E401DF079}" type="slidenum">
              <a:rPr lang="fr-FR" smtClean="0"/>
              <a:pPr/>
              <a:t>7</a:t>
            </a:fld>
            <a:endParaRPr lang="fr-FR"/>
          </a:p>
        </p:txBody>
      </p:sp>
      <p:sp>
        <p:nvSpPr>
          <p:cNvPr id="7" name="Espace réservé de la date 4"/>
          <p:cNvSpPr txBox="1">
            <a:spLocks/>
          </p:cNvSpPr>
          <p:nvPr/>
        </p:nvSpPr>
        <p:spPr>
          <a:xfrm>
            <a:off x="457200" y="6453336"/>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30/03/2018</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8"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2209339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0864" y="0"/>
            <a:ext cx="4742272" cy="6858000"/>
          </a:xfrm>
          <a:prstGeom prst="rect">
            <a:avLst/>
          </a:prstGeom>
        </p:spPr>
      </p:pic>
      <p:sp>
        <p:nvSpPr>
          <p:cNvPr id="2" name="Titre 1"/>
          <p:cNvSpPr>
            <a:spLocks noGrp="1"/>
          </p:cNvSpPr>
          <p:nvPr>
            <p:ph type="title"/>
          </p:nvPr>
        </p:nvSpPr>
        <p:spPr/>
        <p:txBody>
          <a:bodyPr>
            <a:normAutofit/>
          </a:bodyPr>
          <a:lstStyle/>
          <a:p>
            <a:r>
              <a:rPr lang="fr-FR" sz="3200" b="1" dirty="0">
                <a:solidFill>
                  <a:srgbClr val="00CC00"/>
                </a:solidFill>
              </a:rPr>
              <a:t>CONSTRUCTION ET CIRCULATION A JUVIGNAC</a:t>
            </a:r>
            <a:br>
              <a:rPr lang="fr-FR" sz="3200" b="1" dirty="0">
                <a:solidFill>
                  <a:srgbClr val="00CC00"/>
                </a:solidFill>
              </a:rPr>
            </a:br>
            <a:r>
              <a:rPr lang="fr-FR" sz="3200" b="1" dirty="0">
                <a:solidFill>
                  <a:srgbClr val="00CC00"/>
                </a:solidFill>
              </a:rPr>
              <a:t>2014-2018 , 2018- ···</a:t>
            </a:r>
            <a:endParaRPr lang="fr-FR" sz="4000" b="1" dirty="0">
              <a:solidFill>
                <a:srgbClr val="00CC00"/>
              </a:solidFill>
            </a:endParaRPr>
          </a:p>
        </p:txBody>
      </p:sp>
      <p:sp>
        <p:nvSpPr>
          <p:cNvPr id="3" name="Sous-titre 2"/>
          <p:cNvSpPr>
            <a:spLocks noGrp="1"/>
          </p:cNvSpPr>
          <p:nvPr>
            <p:ph idx="1"/>
          </p:nvPr>
        </p:nvSpPr>
        <p:spPr>
          <a:xfrm>
            <a:off x="457200" y="1600200"/>
            <a:ext cx="8229600" cy="4817985"/>
          </a:xfrm>
        </p:spPr>
        <p:txBody>
          <a:bodyPr>
            <a:normAutofit/>
          </a:bodyPr>
          <a:lstStyle/>
          <a:p>
            <a:pPr marL="514350" indent="-514350">
              <a:buAutoNum type="arabicPeriod"/>
            </a:pPr>
            <a:endParaRPr lang="fr-FR" b="1" dirty="0">
              <a:solidFill>
                <a:schemeClr val="tx1"/>
              </a:solidFill>
            </a:endParaRPr>
          </a:p>
          <a:p>
            <a:pPr marL="514350" indent="-514350" algn="just">
              <a:buAutoNum type="arabicPeriod"/>
            </a:pPr>
            <a:r>
              <a:rPr lang="fr-FR" b="1" dirty="0">
                <a:solidFill>
                  <a:schemeClr val="tx1"/>
                </a:solidFill>
              </a:rPr>
              <a:t>Le PLU de mars 2010</a:t>
            </a:r>
          </a:p>
          <a:p>
            <a:pPr marL="514350" indent="-514350" algn="just">
              <a:buAutoNum type="arabicPeriod"/>
            </a:pPr>
            <a:endParaRPr lang="fr-FR" b="1" dirty="0">
              <a:solidFill>
                <a:schemeClr val="tx1"/>
              </a:solidFill>
            </a:endParaRPr>
          </a:p>
          <a:p>
            <a:pPr marL="514350" indent="-514350" algn="just">
              <a:buAutoNum type="arabicPeriod"/>
            </a:pPr>
            <a:r>
              <a:rPr lang="fr-FR" sz="3900" b="1" dirty="0">
                <a:solidFill>
                  <a:srgbClr val="FF0000"/>
                </a:solidFill>
              </a:rPr>
              <a:t>Les réalisations: voirie, construction</a:t>
            </a:r>
          </a:p>
          <a:p>
            <a:pPr marL="514350" indent="-514350" algn="just">
              <a:buAutoNum type="arabicPeriod"/>
            </a:pPr>
            <a:r>
              <a:rPr lang="fr-FR" b="1" dirty="0">
                <a:solidFill>
                  <a:schemeClr val="tx1"/>
                </a:solidFill>
              </a:rPr>
              <a:t>L’avenir à court, moyen ou long terme</a:t>
            </a:r>
          </a:p>
          <a:p>
            <a:pPr lvl="2" algn="just"/>
            <a:r>
              <a:rPr lang="fr-FR" b="1" dirty="0"/>
              <a:t>PLH, </a:t>
            </a:r>
            <a:r>
              <a:rPr lang="fr-FR" b="1" dirty="0" err="1"/>
              <a:t>SCoT</a:t>
            </a:r>
            <a:r>
              <a:rPr lang="fr-FR" b="1" dirty="0"/>
              <a:t>, PLU i </a:t>
            </a:r>
          </a:p>
          <a:p>
            <a:pPr lvl="2" algn="just"/>
            <a:r>
              <a:rPr lang="fr-FR" b="1" dirty="0"/>
              <a:t>Les projets à l’étude: </a:t>
            </a:r>
            <a:r>
              <a:rPr lang="fr-FR" b="1" dirty="0" err="1"/>
              <a:t>Naussargues</a:t>
            </a:r>
            <a:r>
              <a:rPr lang="fr-FR" b="1" dirty="0"/>
              <a:t>, </a:t>
            </a:r>
            <a:r>
              <a:rPr lang="fr-FR" b="1" dirty="0" err="1"/>
              <a:t>Courpouiran</a:t>
            </a:r>
            <a:r>
              <a:rPr lang="fr-FR" b="1" dirty="0"/>
              <a:t>, Le Triangle d’or, les périmètres d’étude	</a:t>
            </a:r>
            <a:endParaRPr lang="fr-FR" b="1" dirty="0">
              <a:solidFill>
                <a:schemeClr val="tx1"/>
              </a:solidFill>
            </a:endParaRPr>
          </a:p>
        </p:txBody>
      </p:sp>
      <p:sp>
        <p:nvSpPr>
          <p:cNvPr id="11" name="Espace réservé du pied de page 5"/>
          <p:cNvSpPr txBox="1">
            <a:spLocks/>
          </p:cNvSpPr>
          <p:nvPr/>
        </p:nvSpPr>
        <p:spPr>
          <a:xfrm>
            <a:off x="7668344" y="6453336"/>
            <a:ext cx="1015752"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i="1" dirty="0">
              <a:solidFill>
                <a:schemeClr val="tx1"/>
              </a:solidFill>
            </a:endParaRPr>
          </a:p>
        </p:txBody>
      </p:sp>
      <p:sp>
        <p:nvSpPr>
          <p:cNvPr id="7" name="ZoneTexte 6"/>
          <p:cNvSpPr txBox="1"/>
          <p:nvPr/>
        </p:nvSpPr>
        <p:spPr>
          <a:xfrm>
            <a:off x="4716016" y="6418185"/>
            <a:ext cx="3424462" cy="276999"/>
          </a:xfrm>
          <a:prstGeom prst="rect">
            <a:avLst/>
          </a:prstGeom>
          <a:noFill/>
        </p:spPr>
        <p:txBody>
          <a:bodyPr wrap="square" rtlCol="0">
            <a:spAutoFit/>
          </a:bodyPr>
          <a:lstStyle/>
          <a:p>
            <a:r>
              <a:rPr lang="fr-FR" sz="1200" i="1" dirty="0"/>
              <a:t> </a:t>
            </a:r>
          </a:p>
        </p:txBody>
      </p:sp>
      <p:sp>
        <p:nvSpPr>
          <p:cNvPr id="6" name="Espace réservé du numéro de diapositive 5"/>
          <p:cNvSpPr>
            <a:spLocks noGrp="1"/>
          </p:cNvSpPr>
          <p:nvPr>
            <p:ph type="sldNum" sz="quarter" idx="12"/>
          </p:nvPr>
        </p:nvSpPr>
        <p:spPr>
          <a:xfrm>
            <a:off x="6902896" y="6453336"/>
            <a:ext cx="2133600" cy="365125"/>
          </a:xfrm>
        </p:spPr>
        <p:txBody>
          <a:bodyPr/>
          <a:lstStyle/>
          <a:p>
            <a:fld id="{2FB96C3E-3469-483D-9EC1-D56E401DF079}" type="slidenum">
              <a:rPr lang="fr-FR" smtClean="0"/>
              <a:pPr/>
              <a:t>8</a:t>
            </a:fld>
            <a:endParaRPr lang="fr-FR" dirty="0"/>
          </a:p>
        </p:txBody>
      </p:sp>
      <p:sp>
        <p:nvSpPr>
          <p:cNvPr id="13" name="Espace réservé de la date 4"/>
          <p:cNvSpPr>
            <a:spLocks noGrp="1"/>
          </p:cNvSpPr>
          <p:nvPr>
            <p:ph type="dt" sz="half" idx="10"/>
          </p:nvPr>
        </p:nvSpPr>
        <p:spPr>
          <a:xfrm>
            <a:off x="457200" y="6453336"/>
            <a:ext cx="2133600" cy="365125"/>
          </a:xfrm>
        </p:spPr>
        <p:txBody>
          <a:bodyPr/>
          <a:lstStyle/>
          <a:p>
            <a:r>
              <a:rPr lang="fr-FR" i="1" dirty="0">
                <a:solidFill>
                  <a:schemeClr val="bg1">
                    <a:lumMod val="50000"/>
                  </a:schemeClr>
                </a:solidFill>
              </a:rPr>
              <a:t>30/03/2018</a:t>
            </a:r>
          </a:p>
        </p:txBody>
      </p:sp>
      <p:sp>
        <p:nvSpPr>
          <p:cNvPr id="14" name="Espace réservé du pied de page 5"/>
          <p:cNvSpPr>
            <a:spLocks noGrp="1"/>
          </p:cNvSpPr>
          <p:nvPr>
            <p:ph type="ftr" sz="quarter" idx="11"/>
          </p:nvPr>
        </p:nvSpPr>
        <p:spPr>
          <a:xfrm>
            <a:off x="5292080" y="6453336"/>
            <a:ext cx="3384376" cy="365125"/>
          </a:xfrm>
        </p:spPr>
        <p:txBody>
          <a:bodyPr/>
          <a:lstStyle/>
          <a:p>
            <a:r>
              <a:rPr lang="fr-FR" i="1" dirty="0">
                <a:solidFill>
                  <a:schemeClr val="bg1">
                    <a:lumMod val="50000"/>
                  </a:schemeClr>
                </a:solidFill>
              </a:rPr>
              <a:t>Construction et circulation à </a:t>
            </a:r>
            <a:r>
              <a:rPr lang="fr-FR" i="1" dirty="0" err="1">
                <a:solidFill>
                  <a:schemeClr val="bg1">
                    <a:lumMod val="50000"/>
                  </a:schemeClr>
                </a:solidFill>
              </a:rPr>
              <a:t>Juvignac</a:t>
            </a:r>
            <a:r>
              <a:rPr lang="fr-FR" i="1" dirty="0">
                <a:solidFill>
                  <a:schemeClr val="bg1">
                    <a:lumMod val="50000"/>
                  </a:schemeClr>
                </a:solidFill>
              </a:rPr>
              <a:t> 2014-2018 ...</a:t>
            </a:r>
          </a:p>
        </p:txBody>
      </p:sp>
    </p:spTree>
    <p:extLst>
      <p:ext uri="{BB962C8B-B14F-4D97-AF65-F5344CB8AC3E}">
        <p14:creationId xmlns:p14="http://schemas.microsoft.com/office/powerpoint/2010/main" val="65853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600" b="1" dirty="0">
                <a:solidFill>
                  <a:srgbClr val="00CC00"/>
                </a:solidFill>
              </a:rPr>
              <a:t>CONSTRUCTION ET CIRCULATION A JUVIGNAC</a:t>
            </a:r>
            <a:br>
              <a:rPr lang="fr-FR" b="1" dirty="0">
                <a:solidFill>
                  <a:srgbClr val="00CC00"/>
                </a:solidFill>
              </a:rPr>
            </a:br>
            <a:r>
              <a:rPr lang="fr-FR" sz="3600" b="1" dirty="0">
                <a:solidFill>
                  <a:srgbClr val="00CC00"/>
                </a:solidFill>
              </a:rPr>
              <a:t>2014-2018 , 2018- ···</a:t>
            </a:r>
            <a:endParaRPr lang="fr-FR" sz="3600" dirty="0"/>
          </a:p>
        </p:txBody>
      </p:sp>
      <p:sp>
        <p:nvSpPr>
          <p:cNvPr id="3" name="Espace réservé du contenu 2"/>
          <p:cNvSpPr>
            <a:spLocks noGrp="1"/>
          </p:cNvSpPr>
          <p:nvPr>
            <p:ph idx="1"/>
          </p:nvPr>
        </p:nvSpPr>
        <p:spPr>
          <a:xfrm>
            <a:off x="457200" y="1412776"/>
            <a:ext cx="8229600" cy="4896544"/>
          </a:xfrm>
        </p:spPr>
        <p:txBody>
          <a:bodyPr>
            <a:normAutofit/>
          </a:bodyPr>
          <a:lstStyle/>
          <a:p>
            <a:pPr algn="just">
              <a:buNone/>
            </a:pPr>
            <a:r>
              <a:rPr lang="fr-FR" sz="2800" u="sng" dirty="0"/>
              <a:t>3.</a:t>
            </a:r>
            <a:r>
              <a:rPr lang="fr-FR" sz="2800" b="1" u="sng" dirty="0"/>
              <a:t> Les </a:t>
            </a:r>
            <a:r>
              <a:rPr lang="fr-FR" sz="2800" u="sng" dirty="0"/>
              <a:t>(principales) </a:t>
            </a:r>
            <a:r>
              <a:rPr lang="fr-FR" sz="2800" b="1" u="sng" dirty="0"/>
              <a:t>réalisations  en matière de voirie</a:t>
            </a:r>
          </a:p>
          <a:p>
            <a:pPr marL="0" indent="0" algn="just">
              <a:buNone/>
            </a:pPr>
            <a:r>
              <a:rPr lang="fr-FR" sz="2400" dirty="0"/>
              <a:t>	</a:t>
            </a:r>
            <a:r>
              <a:rPr lang="fr-FR" sz="2000" dirty="0"/>
              <a:t>- Aménagements du carrefour de l’école de musique;</a:t>
            </a:r>
          </a:p>
          <a:p>
            <a:pPr marL="0" indent="0" algn="just">
              <a:buNone/>
            </a:pPr>
            <a:r>
              <a:rPr lang="fr-FR" sz="2000" dirty="0">
                <a:solidFill>
                  <a:srgbClr val="FF0000"/>
                </a:solidFill>
              </a:rPr>
              <a:t>(</a:t>
            </a:r>
            <a:r>
              <a:rPr lang="fr-FR" sz="2000" b="1" dirty="0">
                <a:solidFill>
                  <a:srgbClr val="FF0000"/>
                </a:solidFill>
              </a:rPr>
              <a:t>oui mais </a:t>
            </a:r>
            <a:r>
              <a:rPr lang="fr-FR" sz="2000" dirty="0">
                <a:solidFill>
                  <a:srgbClr val="FF0000"/>
                </a:solidFill>
              </a:rPr>
              <a:t>le débit est limité par les deux voies du pont sur la </a:t>
            </a:r>
            <a:r>
              <a:rPr lang="fr-FR" sz="2000" dirty="0" err="1">
                <a:solidFill>
                  <a:srgbClr val="FF0000"/>
                </a:solidFill>
              </a:rPr>
              <a:t>Mosson</a:t>
            </a:r>
            <a:r>
              <a:rPr lang="fr-FR" sz="2000" dirty="0">
                <a:solidFill>
                  <a:srgbClr val="FF0000"/>
                </a:solidFill>
              </a:rPr>
              <a:t>)</a:t>
            </a:r>
          </a:p>
          <a:p>
            <a:pPr marL="0" indent="0" algn="just">
              <a:buNone/>
            </a:pPr>
            <a:r>
              <a:rPr lang="fr-FR" sz="2000" dirty="0">
                <a:solidFill>
                  <a:srgbClr val="FF0000"/>
                </a:solidFill>
              </a:rPr>
              <a:t>	</a:t>
            </a:r>
            <a:r>
              <a:rPr lang="fr-FR" sz="2000" dirty="0"/>
              <a:t>- Ouverture de la rue des Sonneurs </a:t>
            </a:r>
            <a:r>
              <a:rPr lang="fr-FR" sz="2000" dirty="0">
                <a:solidFill>
                  <a:srgbClr val="FF0000"/>
                </a:solidFill>
              </a:rPr>
              <a:t>(effet interne);</a:t>
            </a:r>
          </a:p>
          <a:p>
            <a:pPr marL="0" indent="0" algn="just">
              <a:buNone/>
            </a:pPr>
            <a:r>
              <a:rPr lang="fr-FR" sz="2000" dirty="0">
                <a:solidFill>
                  <a:srgbClr val="FF0000"/>
                </a:solidFill>
              </a:rPr>
              <a:t>	</a:t>
            </a:r>
            <a:r>
              <a:rPr lang="fr-FR" sz="2000" dirty="0"/>
              <a:t>- Travaux sur l’Avenue de </a:t>
            </a:r>
            <a:r>
              <a:rPr lang="fr-FR" sz="2000" dirty="0" err="1"/>
              <a:t>Fontcaude</a:t>
            </a:r>
            <a:r>
              <a:rPr lang="fr-FR" sz="2000" dirty="0"/>
              <a:t>, dont réseau d’eau, commencés le 02/10/2017 </a:t>
            </a:r>
            <a:r>
              <a:rPr lang="fr-FR" sz="2000" dirty="0">
                <a:solidFill>
                  <a:srgbClr val="FF0000"/>
                </a:solidFill>
              </a:rPr>
              <a:t>(Sans incidence sur entrées et sorties de la ville);</a:t>
            </a:r>
          </a:p>
          <a:p>
            <a:pPr marL="0" indent="0" algn="just">
              <a:buNone/>
            </a:pPr>
            <a:r>
              <a:rPr lang="fr-FR" sz="2000" dirty="0">
                <a:solidFill>
                  <a:srgbClr val="FF0000"/>
                </a:solidFill>
              </a:rPr>
              <a:t>	</a:t>
            </a:r>
            <a:r>
              <a:rPr lang="fr-FR" sz="2000" dirty="0"/>
              <a:t>- réseau d’assainissement chemin du </a:t>
            </a:r>
            <a:r>
              <a:rPr lang="fr-FR" sz="2000" dirty="0" err="1"/>
              <a:t>Labournas</a:t>
            </a:r>
            <a:r>
              <a:rPr lang="fr-FR" sz="2000" dirty="0"/>
              <a:t>;</a:t>
            </a:r>
          </a:p>
          <a:p>
            <a:pPr marL="0" indent="0" algn="just">
              <a:buNone/>
            </a:pPr>
            <a:r>
              <a:rPr lang="fr-FR" sz="2000" dirty="0">
                <a:solidFill>
                  <a:srgbClr val="FF0000"/>
                </a:solidFill>
              </a:rPr>
              <a:t>	</a:t>
            </a:r>
            <a:r>
              <a:rPr lang="fr-FR" sz="2000" dirty="0"/>
              <a:t>- Amélioration (légère) du stationnement au voisinage de la place du Soleil, parking salle Jean-Louis Hérault, quelques marquages au sol supplémentaires.</a:t>
            </a:r>
          </a:p>
          <a:p>
            <a:pPr marL="0" indent="0" algn="just">
              <a:buNone/>
            </a:pPr>
            <a:endParaRPr lang="fr-FR" sz="2000" dirty="0"/>
          </a:p>
          <a:p>
            <a:pPr marL="0" indent="0" algn="just">
              <a:buNone/>
            </a:pPr>
            <a:r>
              <a:rPr lang="fr-FR" sz="2000" dirty="0"/>
              <a:t>	-</a:t>
            </a:r>
          </a:p>
          <a:p>
            <a:pPr marL="0" indent="0" algn="just">
              <a:buNone/>
            </a:pPr>
            <a:endParaRPr lang="fr-FR" sz="2000" dirty="0"/>
          </a:p>
        </p:txBody>
      </p:sp>
      <p:sp>
        <p:nvSpPr>
          <p:cNvPr id="6" name="Espace réservé du numéro de diapositive 5"/>
          <p:cNvSpPr>
            <a:spLocks noGrp="1"/>
          </p:cNvSpPr>
          <p:nvPr>
            <p:ph type="sldNum" sz="quarter" idx="12"/>
          </p:nvPr>
        </p:nvSpPr>
        <p:spPr>
          <a:xfrm>
            <a:off x="6758880" y="6448251"/>
            <a:ext cx="2133600" cy="365125"/>
          </a:xfrm>
        </p:spPr>
        <p:txBody>
          <a:bodyPr/>
          <a:lstStyle/>
          <a:p>
            <a:fld id="{2FB96C3E-3469-483D-9EC1-D56E401DF079}" type="slidenum">
              <a:rPr lang="fr-FR" smtClean="0"/>
              <a:pPr/>
              <a:t>9</a:t>
            </a:fld>
            <a:endParaRPr lang="fr-FR" dirty="0"/>
          </a:p>
        </p:txBody>
      </p:sp>
      <p:sp>
        <p:nvSpPr>
          <p:cNvPr id="7" name="Rectangle 6"/>
          <p:cNvSpPr/>
          <p:nvPr/>
        </p:nvSpPr>
        <p:spPr>
          <a:xfrm>
            <a:off x="827584" y="5085184"/>
            <a:ext cx="7488832" cy="986408"/>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fr-FR" sz="2000" b="1" dirty="0"/>
              <a:t>Les graves insuffisances relevées en 2010 subsistent donc et sont très sensiblement aggravées du fait de l’augmentation de la population et du nombre de véhicules qui en résulte.</a:t>
            </a:r>
          </a:p>
        </p:txBody>
      </p:sp>
      <p:sp>
        <p:nvSpPr>
          <p:cNvPr id="8" name="Espace réservé de la date 4"/>
          <p:cNvSpPr txBox="1">
            <a:spLocks/>
          </p:cNvSpPr>
          <p:nvPr/>
        </p:nvSpPr>
        <p:spPr>
          <a:xfrm>
            <a:off x="457200" y="6453336"/>
            <a:ext cx="1162472"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rPr>
              <a:t>30/03/2018</a:t>
            </a:r>
          </a:p>
        </p:txBody>
      </p:sp>
      <p:sp>
        <p:nvSpPr>
          <p:cNvPr id="9" name="Espace réservé du pied de page 5"/>
          <p:cNvSpPr txBox="1">
            <a:spLocks/>
          </p:cNvSpPr>
          <p:nvPr/>
        </p:nvSpPr>
        <p:spPr>
          <a:xfrm>
            <a:off x="5292080" y="6453336"/>
            <a:ext cx="3384376"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a:ln>
                  <a:noFill/>
                </a:ln>
                <a:solidFill>
                  <a:schemeClr val="bg1">
                    <a:lumMod val="50000"/>
                  </a:schemeClr>
                </a:solidFill>
                <a:effectLst/>
                <a:uLnTx/>
                <a:uFillTx/>
                <a:latin typeface="+mn-lt"/>
                <a:ea typeface="+mn-ea"/>
                <a:cs typeface="+mn-cs"/>
              </a:rPr>
              <a:t>Construction et circulation à Juvignac 2014-2018 ...</a:t>
            </a:r>
            <a:endParaRPr kumimoji="0" lang="fr-FR" sz="1200" b="0" i="1" u="none" strike="noStrike" kern="1200" cap="none" spc="0" normalizeH="0" baseline="0" noProof="0" dirty="0">
              <a:ln>
                <a:noFill/>
              </a:ln>
              <a:solidFill>
                <a:schemeClr val="bg1">
                  <a:lumMod val="50000"/>
                </a:schemeClr>
              </a:solidFill>
              <a:effectLst/>
              <a:uLnTx/>
              <a:uFillTx/>
              <a:latin typeface="+mn-lt"/>
              <a:ea typeface="+mn-ea"/>
              <a:cs typeface="+mn-cs"/>
            </a:endParaRPr>
          </a:p>
        </p:txBody>
      </p:sp>
    </p:spTree>
    <p:extLst>
      <p:ext uri="{BB962C8B-B14F-4D97-AF65-F5344CB8AC3E}">
        <p14:creationId xmlns:p14="http://schemas.microsoft.com/office/powerpoint/2010/main" val="22778730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8480</TotalTime>
  <Words>3547</Words>
  <Application>Microsoft Office PowerPoint</Application>
  <PresentationFormat>Affichage à l'écran (4:3)</PresentationFormat>
  <Paragraphs>444</Paragraphs>
  <Slides>33</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Calibri</vt:lpstr>
      <vt:lpstr>Courier New</vt:lpstr>
      <vt:lpstr>Swis721 Blk BT</vt:lpstr>
      <vt:lpstr>Wingdings</vt:lpstr>
      <vt:lpstr>Thème Office</vt:lpstr>
      <vt:lpstr>CONSTRUCTION ET CIRCULATION A JUVIGNAC, 2014-2018 , 2018- ··· 30 Mars 2018</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 Statistiques des logements autorisés 2007-2017 2427 du 01/01/2007 au 31/03/2014             1536 du 01/04/2014 au 31/12/2017 Soit 28 par mois    Soit 34 par mois    </vt:lpstr>
      <vt:lpstr>CONSTRUCTION ET CIRCULATION A JUVIGNAC 2014-2018 , 2018- ··· Statistiques des logements commencés 2007-2017 2051 du 01/01/2007 au 31/03/2014             1115 du 01/04/2014 au 31/12/2017 Soit 23 ,5 par mois    Soit 24,7 par mois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CONSTRUCTION ET CIRCULATION A JUVIGNAC 2014-2018 , 2018-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Etat et perspectives urbanistiques de Juvignac : Lois, schémas, plans directeurs et autres contraintes</dc:title>
  <dc:creator>Anne Fiorotto</dc:creator>
  <cp:lastModifiedBy>Andre Wagner</cp:lastModifiedBy>
  <cp:revision>286</cp:revision>
  <cp:lastPrinted>2017-04-26T11:03:39Z</cp:lastPrinted>
  <dcterms:created xsi:type="dcterms:W3CDTF">2017-04-24T08:52:14Z</dcterms:created>
  <dcterms:modified xsi:type="dcterms:W3CDTF">2022-04-20T14:36:54Z</dcterms:modified>
</cp:coreProperties>
</file>